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75" r:id="rId4"/>
    <p:sldId id="9073" r:id="rId5"/>
    <p:sldId id="9074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75"/>
            <p14:sldId id="9073"/>
            <p14:sldId id="9074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81DF8"/>
    <a:srgbClr val="00FF00"/>
    <a:srgbClr val="FF9999"/>
    <a:srgbClr val="FF0000"/>
    <a:srgbClr val="4ADFE6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6586" autoAdjust="0"/>
  </p:normalViewPr>
  <p:slideViewPr>
    <p:cSldViewPr snapToGrid="0">
      <p:cViewPr>
        <p:scale>
          <a:sx n="118" d="100"/>
          <a:sy n="118" d="100"/>
        </p:scale>
        <p:origin x="1740" y="-7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04.10.2021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2.pn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26119" y="56385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10" name="Picture 3" descr="E:\!!!!!!!ОММиОППМ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942"/>
            <a:ext cx="3403600" cy="2552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!!!!!!!ОММиОППМ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4" y="504762"/>
            <a:ext cx="3402851" cy="2657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!!!!!!!ОММиОППМ\по прогнозу\вет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85" y="4310942"/>
            <a:ext cx="3300015" cy="25424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!!!!!!!ОММиОППМ\1\прогноз выпадения осадк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85" y="483041"/>
            <a:ext cx="3300015" cy="266541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0" y="-1"/>
            <a:ext cx="12192000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</a:t>
            </a: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799012" y="5127102"/>
            <a:ext cx="4927872" cy="1726266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происшествий, связанных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линий связи и электропередачи, повалом деревьев; обрушением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конструкций, повреждением кровли зданий; нарушением работы дорожных и коммунальных служб, нарушением систем жизнеобеспечения населения; затруднением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всех видов транспорта; повреждением причальных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возникновения происшествий, связанных с гибелью рыбы; повреждением маломерных, рыболовецких судов; нарушением работы морских портов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3688748" y="1416140"/>
            <a:ext cx="1302352" cy="17992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9241271" y="508932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 мм/24 часа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9261075" y="4298781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ветра, м/с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589" y="4820488"/>
            <a:ext cx="199658" cy="204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821" y="729259"/>
            <a:ext cx="181194" cy="197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" name="Группа 2"/>
          <p:cNvGrpSpPr>
            <a:grpSpLocks/>
          </p:cNvGrpSpPr>
          <p:nvPr/>
        </p:nvGrpSpPr>
        <p:grpSpPr bwMode="auto">
          <a:xfrm>
            <a:off x="-14244" y="3163061"/>
            <a:ext cx="2427115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400" name="Прямоугольник 399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401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2" name="TextBox 5"/>
          <p:cNvSpPr txBox="1">
            <a:spLocks noChangeArrowheads="1"/>
          </p:cNvSpPr>
          <p:nvPr/>
        </p:nvSpPr>
        <p:spPr bwMode="auto">
          <a:xfrm>
            <a:off x="922610" y="3735318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Атмосферное давление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TextBox 5"/>
          <p:cNvSpPr txBox="1">
            <a:spLocks noChangeArrowheads="1"/>
          </p:cNvSpPr>
          <p:nvPr/>
        </p:nvSpPr>
        <p:spPr bwMode="auto">
          <a:xfrm>
            <a:off x="450810" y="3484179"/>
            <a:ext cx="164367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Скорость и направление ветра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" y="3523170"/>
            <a:ext cx="2571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" name="Прямоугольник 410"/>
          <p:cNvSpPr/>
          <p:nvPr/>
        </p:nvSpPr>
        <p:spPr>
          <a:xfrm>
            <a:off x="21993" y="4075215"/>
            <a:ext cx="900618" cy="195988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Ейск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1006891" y="4040118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" y="558456"/>
            <a:ext cx="512553" cy="1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85" y="560288"/>
            <a:ext cx="540941" cy="11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" name="TextBox 417"/>
          <p:cNvSpPr txBox="1"/>
          <p:nvPr/>
        </p:nvSpPr>
        <p:spPr>
          <a:xfrm>
            <a:off x="298364" y="4310942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сгонных явлений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" name="Прямоугольник 419"/>
          <p:cNvSpPr/>
          <p:nvPr/>
        </p:nvSpPr>
        <p:spPr>
          <a:xfrm>
            <a:off x="43939" y="1499788"/>
            <a:ext cx="1120373" cy="19254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Азовское море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369470" y="483040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волн, м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4" y="2986333"/>
            <a:ext cx="2225482" cy="1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" name="Скругленный прямоугольник 403"/>
          <p:cNvSpPr/>
          <p:nvPr/>
        </p:nvSpPr>
        <p:spPr>
          <a:xfrm>
            <a:off x="8854025" y="3193066"/>
            <a:ext cx="3337976" cy="103729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Сгонно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нагонные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воды: </a:t>
            </a:r>
            <a:r>
              <a:rPr lang="ru-RU" sz="1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 </a:t>
            </a:r>
            <a:r>
              <a:rPr lang="ru-RU" sz="1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отметок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прекращается судоходство, гибнет рыба, 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повреждаются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суда;</a:t>
            </a:r>
          </a:p>
          <a:p>
            <a:pPr algn="ctr"/>
            <a:r>
              <a:rPr lang="ru-RU" sz="1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опасных отметок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затопляются населённые пункты, береговые сооружения и объекты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3564923" y="2195646"/>
            <a:ext cx="1007077" cy="34549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2925653" y="3270582"/>
            <a:ext cx="1278540" cy="172745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2438783" y="3648945"/>
            <a:ext cx="1278540" cy="172745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Прямоугольник 408"/>
          <p:cNvSpPr/>
          <p:nvPr/>
        </p:nvSpPr>
        <p:spPr>
          <a:xfrm>
            <a:off x="4242293" y="1035140"/>
            <a:ext cx="1302352" cy="17992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!!!!!!!ОММиОППМ\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" y="3750860"/>
            <a:ext cx="649328" cy="2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9246"/>
            <a:ext cx="2694691" cy="1916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4\общ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040"/>
            <a:ext cx="12192000" cy="63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0" y="-1"/>
            <a:ext cx="12192000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КРАСНОДАРСКОГО КРАЯ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Мониторинг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Эмерсит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3656889" y="1426815"/>
            <a:ext cx="1136759" cy="33439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 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4604243" y="2825591"/>
            <a:ext cx="1007077" cy="34549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3442384" y="4298263"/>
            <a:ext cx="971167" cy="23193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524383" y="4414229"/>
            <a:ext cx="1278540" cy="29112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Прямоугольник 408"/>
          <p:cNvSpPr/>
          <p:nvPr/>
        </p:nvSpPr>
        <p:spPr>
          <a:xfrm>
            <a:off x="4860323" y="1684089"/>
            <a:ext cx="1302352" cy="306636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E:\!!!!!!!ОММиОППМ\4\приморс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7208"/>
            <a:ext cx="1719262" cy="2718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4\славянс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4168373"/>
            <a:ext cx="1724025" cy="2689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!!!!!!!ОММиОППМ\4\темрюк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" y="2196135"/>
            <a:ext cx="1444294" cy="2300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!!!!!!!ОММиОППМ\4\темрюк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4751186"/>
            <a:ext cx="1312438" cy="2073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!!!!!!!ОММиОППМ\4\ейс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3" y="505097"/>
            <a:ext cx="1460034" cy="25503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Прямоугольник 409"/>
          <p:cNvSpPr/>
          <p:nvPr/>
        </p:nvSpPr>
        <p:spPr>
          <a:xfrm>
            <a:off x="8048624" y="579418"/>
            <a:ext cx="4093583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89535" indent="450215" algn="just">
              <a:spcAft>
                <a:spcPts val="0"/>
              </a:spcAft>
            </a:pPr>
            <a:r>
              <a:rPr lang="ru-RU" sz="900" b="1" dirty="0">
                <a:latin typeface="Times New Roman"/>
                <a:ea typeface="Times New Roman"/>
              </a:rPr>
              <a:t>По Краснодарскому краю: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Местами дождь, в отдельных районах южной половины края сильный. Ветер восточной четверти 7-12 м/с, местами порывы 15-20 м/с. </a:t>
            </a:r>
            <a:r>
              <a:rPr lang="ru-RU" sz="900">
                <a:latin typeface="Times New Roman"/>
                <a:ea typeface="Times New Roman"/>
              </a:rPr>
              <a:t>Температура воздуха ночью 6…11°, днем 10…15°.</a:t>
            </a:r>
            <a:endParaRPr lang="ru-RU" sz="900" dirty="0">
              <a:latin typeface="Times New Roman"/>
              <a:ea typeface="Times New Roman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9113930" y="1252593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ветрового волнения моря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E:\!!!!!!!ОММиОППМ\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773" y="1503219"/>
            <a:ext cx="3165474" cy="233720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8074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71634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СПРАВОЧНАЯ ИНФОРМАЦИЯ ОБ АЭРОПОРТАХ, РАСПОЛОЖЕННЫХ НА ТЕРРИТОРИИ КРАСНОДАРСКОГО КРАЯ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2" name="Group 151"/>
          <p:cNvGrpSpPr>
            <a:grpSpLocks/>
          </p:cNvGrpSpPr>
          <p:nvPr/>
        </p:nvGrpSpPr>
        <p:grpSpPr bwMode="auto">
          <a:xfrm>
            <a:off x="3589351" y="4273242"/>
            <a:ext cx="751775" cy="285627"/>
            <a:chOff x="7296" y="1248"/>
            <a:chExt cx="2672" cy="960"/>
          </a:xfrm>
        </p:grpSpPr>
        <p:sp>
          <p:nvSpPr>
            <p:cNvPr id="393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9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39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7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8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13" name="Group 151"/>
          <p:cNvGrpSpPr>
            <a:grpSpLocks/>
          </p:cNvGrpSpPr>
          <p:nvPr/>
        </p:nvGrpSpPr>
        <p:grpSpPr bwMode="auto">
          <a:xfrm>
            <a:off x="2326845" y="3939879"/>
            <a:ext cx="751775" cy="285627"/>
            <a:chOff x="7296" y="1248"/>
            <a:chExt cx="2672" cy="960"/>
          </a:xfrm>
        </p:grpSpPr>
        <p:sp>
          <p:nvSpPr>
            <p:cNvPr id="41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1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31" name="Group 151"/>
          <p:cNvGrpSpPr>
            <a:grpSpLocks/>
          </p:cNvGrpSpPr>
          <p:nvPr/>
        </p:nvGrpSpPr>
        <p:grpSpPr bwMode="auto">
          <a:xfrm>
            <a:off x="5062425" y="3738155"/>
            <a:ext cx="751775" cy="285627"/>
            <a:chOff x="7296" y="1248"/>
            <a:chExt cx="2672" cy="960"/>
          </a:xfrm>
        </p:grpSpPr>
        <p:sp>
          <p:nvSpPr>
            <p:cNvPr id="432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33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34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5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6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7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8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9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0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1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2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3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4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5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6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7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8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49" name="Скругленный прямоугольник 448"/>
          <p:cNvSpPr/>
          <p:nvPr/>
        </p:nvSpPr>
        <p:spPr>
          <a:xfrm>
            <a:off x="-3793" y="496467"/>
            <a:ext cx="3515190" cy="772032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ухудшения видимости, нарушения в работе всех видов транспорта, в том числе морских и воздушных судов, нарушения в работе аэропортов и морских портов.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3" name="Text Box 182"/>
          <p:cNvSpPr txBox="1">
            <a:spLocks noChangeArrowheads="1"/>
          </p:cNvSpPr>
          <p:nvPr/>
        </p:nvSpPr>
        <p:spPr bwMode="auto">
          <a:xfrm>
            <a:off x="7038512" y="6364331"/>
            <a:ext cx="6729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Скругленный прямоугольник 1377"/>
          <p:cNvSpPr/>
          <p:nvPr/>
        </p:nvSpPr>
        <p:spPr>
          <a:xfrm>
            <a:off x="8676810" y="483040"/>
            <a:ext cx="3515190" cy="1890222"/>
          </a:xfrm>
          <a:prstGeom prst="roundRect">
            <a:avLst/>
          </a:prstGeom>
          <a:solidFill>
            <a:schemeClr val="accent4">
              <a:alpha val="9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аэропорты Краснодарского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края: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«Международный аэропорт Краснодар имени Екатерины II» федерального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г.Краснодар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«Адлер»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Севастьянова В.И. 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г.Сочи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«Витязево» 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г.Анапа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«Геленджик»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г.Геленджик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79" name="Group 151"/>
          <p:cNvGrpSpPr>
            <a:grpSpLocks/>
          </p:cNvGrpSpPr>
          <p:nvPr/>
        </p:nvGrpSpPr>
        <p:grpSpPr bwMode="auto">
          <a:xfrm>
            <a:off x="4392084" y="892620"/>
            <a:ext cx="438924" cy="178211"/>
            <a:chOff x="7296" y="1248"/>
            <a:chExt cx="2672" cy="960"/>
          </a:xfrm>
        </p:grpSpPr>
        <p:sp>
          <p:nvSpPr>
            <p:cNvPr id="1380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81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382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3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4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5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6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7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8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9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0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1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2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3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4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5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6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97" name="Скругленная прямоугольная выноска 1396"/>
          <p:cNvSpPr/>
          <p:nvPr/>
        </p:nvSpPr>
        <p:spPr>
          <a:xfrm>
            <a:off x="5934453" y="1011056"/>
            <a:ext cx="1695947" cy="598669"/>
          </a:xfrm>
          <a:prstGeom prst="wedgeRoundRectCallout">
            <a:avLst>
              <a:gd name="adj1" fmla="val -118051"/>
              <a:gd name="adj2" fmla="val -45012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 совместного базирования «Ейск». Оператор –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ВМФ РФ,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принимает воздушные суда гражданской авиации</a:t>
            </a:r>
          </a:p>
        </p:txBody>
      </p:sp>
      <p:sp>
        <p:nvSpPr>
          <p:cNvPr id="1398" name="Скругленная прямоугольная выноска 1397"/>
          <p:cNvSpPr/>
          <p:nvPr/>
        </p:nvSpPr>
        <p:spPr>
          <a:xfrm>
            <a:off x="5734096" y="2109557"/>
            <a:ext cx="2603668" cy="830634"/>
          </a:xfrm>
          <a:prstGeom prst="wedgeRoundRectCallout">
            <a:avLst>
              <a:gd name="adj1" fmla="val -50113"/>
              <a:gd name="adj2" fmla="val 16603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аэропорт Краснодар имени Екатерины II» федерального значения. 9-й в России по пассажиропотоку (4,5 млн. чел/год),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три взлетно-посадочных полосы, 58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и международных направлений.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6" name="Text Box 182"/>
          <p:cNvSpPr txBox="1">
            <a:spLocks noChangeArrowheads="1"/>
          </p:cNvSpPr>
          <p:nvPr/>
        </p:nvSpPr>
        <p:spPr bwMode="auto">
          <a:xfrm>
            <a:off x="5486670" y="3547118"/>
            <a:ext cx="70185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9" name="Скругленная прямоугольная выноска 1398"/>
          <p:cNvSpPr/>
          <p:nvPr/>
        </p:nvSpPr>
        <p:spPr>
          <a:xfrm>
            <a:off x="1014844" y="2113842"/>
            <a:ext cx="1723902" cy="1068202"/>
          </a:xfrm>
          <a:prstGeom prst="wedgeRoundRectCallout">
            <a:avLst>
              <a:gd name="adj1" fmla="val 65672"/>
              <a:gd name="adj2" fmla="val 13493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Анапа (Витязево)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К. Коккинаки совместного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базирования гражданской авиации и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Минобороны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РФ. Годовой пассажиропоток – 1,5 млн. чел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0" name="Скругленная прямоугольная выноска 1399"/>
          <p:cNvSpPr/>
          <p:nvPr/>
        </p:nvSpPr>
        <p:spPr>
          <a:xfrm>
            <a:off x="2751377" y="5084982"/>
            <a:ext cx="1965383" cy="811056"/>
          </a:xfrm>
          <a:prstGeom prst="wedgeRoundRectCallout">
            <a:avLst>
              <a:gd name="adj1" fmla="val 28333"/>
              <a:gd name="adj2" fmla="val -1238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«Геленджик» гражданской авиации. Пассажиропоток – 236 тыс. чел./год. Имеются 2 вертолётные площадки гидроаэродрома Геленджик (бухта)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1" name="Скругленная прямоугольная выноска 1400"/>
          <p:cNvSpPr/>
          <p:nvPr/>
        </p:nvSpPr>
        <p:spPr>
          <a:xfrm>
            <a:off x="5008879" y="4858272"/>
            <a:ext cx="2019785" cy="883109"/>
          </a:xfrm>
          <a:prstGeom prst="wedgeRoundRectCallout">
            <a:avLst>
              <a:gd name="adj1" fmla="val 53165"/>
              <a:gd name="adj2" fmla="val 10512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им. 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Севастьянова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значения.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5-й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по пассажиропотоку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(6,8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чел/год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60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и международных направлений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" name="Group 151"/>
          <p:cNvGrpSpPr>
            <a:grpSpLocks/>
          </p:cNvGrpSpPr>
          <p:nvPr/>
        </p:nvGrpSpPr>
        <p:grpSpPr bwMode="auto">
          <a:xfrm>
            <a:off x="7588349" y="4493115"/>
            <a:ext cx="438924" cy="178211"/>
            <a:chOff x="7296" y="1248"/>
            <a:chExt cx="2672" cy="960"/>
          </a:xfrm>
        </p:grpSpPr>
        <p:sp>
          <p:nvSpPr>
            <p:cNvPr id="140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0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0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21" name="Скругленная прямоугольная выноска 1420"/>
          <p:cNvSpPr/>
          <p:nvPr/>
        </p:nvSpPr>
        <p:spPr>
          <a:xfrm>
            <a:off x="8667285" y="4966364"/>
            <a:ext cx="2315608" cy="609888"/>
          </a:xfrm>
          <a:prstGeom prst="wedgeRoundRectCallout">
            <a:avLst>
              <a:gd name="adj1" fmla="val -80321"/>
              <a:gd name="adj2" fmla="val -106842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«Лабинск» местных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воздушных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линий, аэродром 4-го класса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самолёты Ан-2, Л-410 и все более лёгкие,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вертолёты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авиационных работ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1423" name="Group 151"/>
          <p:cNvGrpSpPr>
            <a:grpSpLocks/>
          </p:cNvGrpSpPr>
          <p:nvPr/>
        </p:nvGrpSpPr>
        <p:grpSpPr bwMode="auto">
          <a:xfrm>
            <a:off x="7389913" y="4140126"/>
            <a:ext cx="438924" cy="178211"/>
            <a:chOff x="7296" y="1248"/>
            <a:chExt cx="2672" cy="960"/>
          </a:xfrm>
        </p:grpSpPr>
        <p:sp>
          <p:nvSpPr>
            <p:cNvPr id="142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2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2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41" name="Скругленная прямоугольная выноска 1440"/>
          <p:cNvSpPr/>
          <p:nvPr/>
        </p:nvSpPr>
        <p:spPr>
          <a:xfrm>
            <a:off x="9110676" y="4045078"/>
            <a:ext cx="1731420" cy="379443"/>
          </a:xfrm>
          <a:prstGeom prst="wedgeRoundRectCallout">
            <a:avLst>
              <a:gd name="adj1" fmla="val -127437"/>
              <a:gd name="adj2" fmla="val 48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аэропорт местных воздушных линий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,в настоящее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действующий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22" name="Text Box 182"/>
          <p:cNvSpPr txBox="1">
            <a:spLocks noChangeArrowheads="1"/>
          </p:cNvSpPr>
          <p:nvPr/>
        </p:nvSpPr>
        <p:spPr bwMode="auto">
          <a:xfrm>
            <a:off x="7853282" y="4107319"/>
            <a:ext cx="780871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2" name="Text Box 182"/>
          <p:cNvSpPr txBox="1">
            <a:spLocks noChangeArrowheads="1"/>
          </p:cNvSpPr>
          <p:nvPr/>
        </p:nvSpPr>
        <p:spPr bwMode="auto">
          <a:xfrm>
            <a:off x="3843663" y="3529784"/>
            <a:ext cx="866628" cy="34304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Славянск-на-Кубани</a:t>
            </a:r>
          </a:p>
        </p:txBody>
      </p:sp>
      <p:sp>
        <p:nvSpPr>
          <p:cNvPr id="1461" name="Скругленная прямоугольная выноска 1460"/>
          <p:cNvSpPr/>
          <p:nvPr/>
        </p:nvSpPr>
        <p:spPr>
          <a:xfrm>
            <a:off x="3458532" y="2395287"/>
            <a:ext cx="1811813" cy="544904"/>
          </a:xfrm>
          <a:prstGeom prst="wedgeRoundRectCallout">
            <a:avLst>
              <a:gd name="adj1" fmla="val 11061"/>
              <a:gd name="adj2" fmla="val 139085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Славянск-на-Кубани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—аэропорт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воздушных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линий, </a:t>
            </a:r>
            <a:r>
              <a:rPr lang="ru-RU" sz="8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используется как посадочная площадка для авиационных работ. </a:t>
            </a:r>
          </a:p>
        </p:txBody>
      </p:sp>
      <p:grpSp>
        <p:nvGrpSpPr>
          <p:cNvPr id="1443" name="Group 151"/>
          <p:cNvGrpSpPr>
            <a:grpSpLocks/>
          </p:cNvGrpSpPr>
          <p:nvPr/>
        </p:nvGrpSpPr>
        <p:grpSpPr bwMode="auto">
          <a:xfrm>
            <a:off x="4149952" y="3331601"/>
            <a:ext cx="438924" cy="178211"/>
            <a:chOff x="7296" y="1248"/>
            <a:chExt cx="2672" cy="960"/>
          </a:xfrm>
        </p:grpSpPr>
        <p:sp>
          <p:nvSpPr>
            <p:cNvPr id="144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4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4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74" name="Group 151"/>
          <p:cNvGrpSpPr>
            <a:grpSpLocks/>
          </p:cNvGrpSpPr>
          <p:nvPr/>
        </p:nvGrpSpPr>
        <p:grpSpPr bwMode="auto">
          <a:xfrm>
            <a:off x="6388305" y="6081099"/>
            <a:ext cx="751775" cy="285627"/>
            <a:chOff x="7296" y="1248"/>
            <a:chExt cx="2672" cy="960"/>
          </a:xfrm>
        </p:grpSpPr>
        <p:sp>
          <p:nvSpPr>
            <p:cNvPr id="375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6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377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8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7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8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0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1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02" name="Text Box 182"/>
          <p:cNvSpPr txBox="1">
            <a:spLocks noChangeArrowheads="1"/>
          </p:cNvSpPr>
          <p:nvPr/>
        </p:nvSpPr>
        <p:spPr bwMode="auto">
          <a:xfrm>
            <a:off x="8049040" y="4497467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Text Box 182"/>
          <p:cNvSpPr txBox="1">
            <a:spLocks noChangeArrowheads="1"/>
          </p:cNvSpPr>
          <p:nvPr/>
        </p:nvSpPr>
        <p:spPr bwMode="auto">
          <a:xfrm>
            <a:off x="4177439" y="1134290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1" name="Text Box 182"/>
          <p:cNvSpPr txBox="1">
            <a:spLocks noChangeArrowheads="1"/>
          </p:cNvSpPr>
          <p:nvPr/>
        </p:nvSpPr>
        <p:spPr bwMode="auto">
          <a:xfrm>
            <a:off x="2796080" y="3757135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0" name="Text Box 182"/>
          <p:cNvSpPr txBox="1">
            <a:spLocks noChangeArrowheads="1"/>
          </p:cNvSpPr>
          <p:nvPr/>
        </p:nvSpPr>
        <p:spPr bwMode="auto">
          <a:xfrm>
            <a:off x="3885617" y="4588014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6" name="Группа 2"/>
          <p:cNvGrpSpPr>
            <a:grpSpLocks/>
          </p:cNvGrpSpPr>
          <p:nvPr/>
        </p:nvGrpSpPr>
        <p:grpSpPr bwMode="auto">
          <a:xfrm>
            <a:off x="40168" y="5681528"/>
            <a:ext cx="2427115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537" name="Прямоугольник 5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5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539" name="TextBox 5"/>
          <p:cNvSpPr txBox="1">
            <a:spLocks noChangeArrowheads="1"/>
          </p:cNvSpPr>
          <p:nvPr/>
        </p:nvSpPr>
        <p:spPr bwMode="auto">
          <a:xfrm>
            <a:off x="936271" y="6036669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4" name="TextBox 5"/>
          <p:cNvSpPr txBox="1">
            <a:spLocks noChangeArrowheads="1"/>
          </p:cNvSpPr>
          <p:nvPr/>
        </p:nvSpPr>
        <p:spPr bwMode="auto">
          <a:xfrm>
            <a:off x="917102" y="6396331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Text Box 182"/>
          <p:cNvSpPr txBox="1">
            <a:spLocks noChangeArrowheads="1"/>
          </p:cNvSpPr>
          <p:nvPr/>
        </p:nvSpPr>
        <p:spPr bwMode="auto">
          <a:xfrm>
            <a:off x="132810" y="6408762"/>
            <a:ext cx="648240" cy="18915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6" name="Group 151"/>
          <p:cNvGrpSpPr>
            <a:grpSpLocks/>
          </p:cNvGrpSpPr>
          <p:nvPr/>
        </p:nvGrpSpPr>
        <p:grpSpPr bwMode="auto">
          <a:xfrm>
            <a:off x="148784" y="6062756"/>
            <a:ext cx="438924" cy="178211"/>
            <a:chOff x="7296" y="1248"/>
            <a:chExt cx="2672" cy="960"/>
          </a:xfrm>
        </p:grpSpPr>
        <p:sp>
          <p:nvSpPr>
            <p:cNvPr id="547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48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549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0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1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2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3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5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6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7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8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9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0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1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2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3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72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71634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376" name="Скругленная прямоугольная выноска 1375"/>
          <p:cNvSpPr/>
          <p:nvPr/>
        </p:nvSpPr>
        <p:spPr>
          <a:xfrm>
            <a:off x="4880434" y="4100785"/>
            <a:ext cx="4071865" cy="545956"/>
          </a:xfrm>
          <a:prstGeom prst="wedgeRoundRectCallout">
            <a:avLst>
              <a:gd name="adj1" fmla="val -82209"/>
              <a:gd name="adj2" fmla="val 438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Новороссийск. Даже зимой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месячная температура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положительная, 0...+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5°.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вторгается арктический воздух: ночью и утром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-20°, что для данной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территории-ОЯ-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морозы. В холодный период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с-в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«бора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его скорость до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40-60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м/с. 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ИНФОРМАЦИЯ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МОРСКИХ ПОРТАХ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НА ТЕРРИТОРИИ КРАСНОДАРСКОГО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9" name="Скругленный прямоугольник 448"/>
          <p:cNvSpPr/>
          <p:nvPr/>
        </p:nvSpPr>
        <p:spPr>
          <a:xfrm>
            <a:off x="8666234" y="492611"/>
            <a:ext cx="3526783" cy="772032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ухудшения видимости, нарушения в работе всех видов транспорта, в том числе морских и воздушных судов, нарушения в работе аэропортов и морских портов.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8" name="Group 1944"/>
          <p:cNvGrpSpPr>
            <a:grpSpLocks/>
          </p:cNvGrpSpPr>
          <p:nvPr/>
        </p:nvGrpSpPr>
        <p:grpSpPr bwMode="auto">
          <a:xfrm rot="368288" flipH="1">
            <a:off x="6300068" y="6217757"/>
            <a:ext cx="561927" cy="638628"/>
            <a:chOff x="354" y="4639"/>
            <a:chExt cx="637" cy="528"/>
          </a:xfrm>
        </p:grpSpPr>
        <p:grpSp>
          <p:nvGrpSpPr>
            <p:cNvPr id="58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65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9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64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65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65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5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5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5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5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9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599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637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8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9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00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601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624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635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36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25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626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627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628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9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0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1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2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3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4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602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603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614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619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0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1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2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3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15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6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7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8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04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605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607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609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610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611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12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13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608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06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59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59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08" name="Group 1944"/>
          <p:cNvGrpSpPr>
            <a:grpSpLocks/>
          </p:cNvGrpSpPr>
          <p:nvPr/>
        </p:nvGrpSpPr>
        <p:grpSpPr bwMode="auto">
          <a:xfrm rot="368288" flipH="1">
            <a:off x="3445828" y="4573410"/>
            <a:ext cx="561927" cy="638628"/>
            <a:chOff x="354" y="4639"/>
            <a:chExt cx="637" cy="528"/>
          </a:xfrm>
        </p:grpSpPr>
        <p:grpSp>
          <p:nvGrpSpPr>
            <p:cNvPr id="80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879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0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1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1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872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874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876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7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8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75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73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1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1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819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861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2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3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4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5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6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7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8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9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0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1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20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821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848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859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60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49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850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851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852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3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4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5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6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7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8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822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823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3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84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5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6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7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3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24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825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82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3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3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3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3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2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2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81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81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81" name="Group 1944"/>
          <p:cNvGrpSpPr>
            <a:grpSpLocks/>
          </p:cNvGrpSpPr>
          <p:nvPr/>
        </p:nvGrpSpPr>
        <p:grpSpPr bwMode="auto">
          <a:xfrm rot="368288" flipH="1">
            <a:off x="5144552" y="5259923"/>
            <a:ext cx="561927" cy="638628"/>
            <a:chOff x="354" y="4639"/>
            <a:chExt cx="637" cy="528"/>
          </a:xfrm>
        </p:grpSpPr>
        <p:grpSp>
          <p:nvGrpSpPr>
            <p:cNvPr id="882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298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9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83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4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85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9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293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295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6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7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94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9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86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87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892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280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1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2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3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4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5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6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7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8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9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90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93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894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267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278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79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68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269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270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271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2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3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4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5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6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7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895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896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257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262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3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4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5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6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258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59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60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61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97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898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900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902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253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254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55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56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901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99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888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889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0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1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69" name="Text Box 182"/>
          <p:cNvSpPr txBox="1">
            <a:spLocks noChangeArrowheads="1"/>
          </p:cNvSpPr>
          <p:nvPr/>
        </p:nvSpPr>
        <p:spPr bwMode="auto">
          <a:xfrm>
            <a:off x="3405712" y="4325144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" name="Text Box 182"/>
          <p:cNvSpPr txBox="1">
            <a:spLocks noChangeArrowheads="1"/>
          </p:cNvSpPr>
          <p:nvPr/>
        </p:nvSpPr>
        <p:spPr bwMode="auto">
          <a:xfrm>
            <a:off x="3024490" y="3310740"/>
            <a:ext cx="686112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Темрюк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7" name="Скругленный прямоугольник 1376"/>
          <p:cNvSpPr/>
          <p:nvPr/>
        </p:nvSpPr>
        <p:spPr>
          <a:xfrm>
            <a:off x="9067349" y="1334514"/>
            <a:ext cx="2954286" cy="2342945"/>
          </a:xfrm>
          <a:prstGeom prst="roundRect">
            <a:avLst/>
          </a:prstGeom>
          <a:solidFill>
            <a:schemeClr val="accent4">
              <a:alpha val="9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порты Краснодарского края: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«Новороссийск» (МО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г.Новороссийск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«Темрюк»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«Кавказ»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«Тамань»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«Имеретинский» (МО г.Сочи);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«Анапа»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г.Анапа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«Туапсе» (МО Туапсинский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«Геленджик»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г.Геленджик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«Ейский» (МО Ейский район).</a:t>
            </a:r>
          </a:p>
        </p:txBody>
      </p:sp>
      <p:sp>
        <p:nvSpPr>
          <p:cNvPr id="1462" name="Скругленная прямоугольная выноска 1461"/>
          <p:cNvSpPr/>
          <p:nvPr/>
        </p:nvSpPr>
        <p:spPr>
          <a:xfrm>
            <a:off x="2380650" y="5063617"/>
            <a:ext cx="1464224" cy="1385988"/>
          </a:xfrm>
          <a:prstGeom prst="wedgeRoundRectCallout">
            <a:avLst>
              <a:gd name="adj1" fmla="val -2024"/>
              <a:gd name="adj2" fmla="val -65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морской терминал в России 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«Новороссийск»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работает круглогодично,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т.к. находится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незамерзающей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Цемесской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бухты. Грузооборот около 150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млн.т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год.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3" name="Скругленная прямоугольная выноска 1462"/>
          <p:cNvSpPr/>
          <p:nvPr/>
        </p:nvSpPr>
        <p:spPr>
          <a:xfrm>
            <a:off x="40169" y="4683666"/>
            <a:ext cx="2293245" cy="924889"/>
          </a:xfrm>
          <a:prstGeom prst="wedgeRoundRectCallout">
            <a:avLst>
              <a:gd name="adj1" fmla="val 46411"/>
              <a:gd name="adj2" fmla="val -665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«Анапа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незамерзающий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Специализируется 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весенне-летний период – на перевозке пассажиров на местных и каботажных линиях;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осенне-зимний период – на обслуживании рыбопромысловых судов и ремонте небольших судов</a:t>
            </a:r>
          </a:p>
        </p:txBody>
      </p:sp>
      <p:sp>
        <p:nvSpPr>
          <p:cNvPr id="1464" name="Скругленная прямоугольная выноска 1463"/>
          <p:cNvSpPr/>
          <p:nvPr/>
        </p:nvSpPr>
        <p:spPr>
          <a:xfrm>
            <a:off x="1164399" y="649206"/>
            <a:ext cx="2260530" cy="568326"/>
          </a:xfrm>
          <a:prstGeom prst="wedgeRoundRectCallout">
            <a:avLst>
              <a:gd name="adj1" fmla="val 69541"/>
              <a:gd name="adj2" fmla="val 1314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«Ейск»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перевалку грузов и обслуживание судов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круглогодично.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грузовых причалов общей протяженностью 1300 м.</a:t>
            </a:r>
          </a:p>
        </p:txBody>
      </p:sp>
      <p:sp>
        <p:nvSpPr>
          <p:cNvPr id="1465" name="Скругленная прямоугольная выноска 1464"/>
          <p:cNvSpPr/>
          <p:nvPr/>
        </p:nvSpPr>
        <p:spPr>
          <a:xfrm>
            <a:off x="3872886" y="5114613"/>
            <a:ext cx="1128036" cy="1379166"/>
          </a:xfrm>
          <a:prstGeom prst="wedgeRoundRectCallout">
            <a:avLst>
              <a:gd name="adj1" fmla="val -36524"/>
              <a:gd name="adj2" fmla="val -611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Геленджикский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морской порт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с круглосуточным графиком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пассажирских и грузовых судов.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6" name="Скругленная прямоугольная выноска 1465"/>
          <p:cNvSpPr/>
          <p:nvPr/>
        </p:nvSpPr>
        <p:spPr>
          <a:xfrm>
            <a:off x="4880434" y="4715425"/>
            <a:ext cx="4274248" cy="418743"/>
          </a:xfrm>
          <a:prstGeom prst="wedgeRoundRectCallout">
            <a:avLst>
              <a:gd name="adj1" fmla="val -70522"/>
              <a:gd name="adj2" fmla="val 104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Геленджикской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бухты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с-в ветра «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бора» характеризуется скоростями ветра свыше 14 м/с, в отдельных случаях до 40 м/с, низкими температурами воздуха и значительной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продолжительностью. Не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портом убежища. </a:t>
            </a:r>
          </a:p>
        </p:txBody>
      </p:sp>
      <p:sp>
        <p:nvSpPr>
          <p:cNvPr id="1370" name="Text Box 182"/>
          <p:cNvSpPr txBox="1">
            <a:spLocks noChangeArrowheads="1"/>
          </p:cNvSpPr>
          <p:nvPr/>
        </p:nvSpPr>
        <p:spPr bwMode="auto">
          <a:xfrm>
            <a:off x="3897102" y="4616530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00" name="Group 1944"/>
          <p:cNvGrpSpPr>
            <a:grpSpLocks/>
          </p:cNvGrpSpPr>
          <p:nvPr/>
        </p:nvGrpSpPr>
        <p:grpSpPr bwMode="auto">
          <a:xfrm rot="368288" flipH="1">
            <a:off x="2273896" y="4154667"/>
            <a:ext cx="561927" cy="638628"/>
            <a:chOff x="354" y="4639"/>
            <a:chExt cx="637" cy="528"/>
          </a:xfrm>
        </p:grpSpPr>
        <p:grpSp>
          <p:nvGrpSpPr>
            <p:cNvPr id="130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367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8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0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0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0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360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2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64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5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6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63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61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0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0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131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34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31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131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33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34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4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3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33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33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34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131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131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32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33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32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2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2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3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1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131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131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132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32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32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2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2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132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31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130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130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67" name="Скругленная прямоугольная выноска 1466"/>
          <p:cNvSpPr/>
          <p:nvPr/>
        </p:nvSpPr>
        <p:spPr>
          <a:xfrm>
            <a:off x="3743297" y="3391687"/>
            <a:ext cx="4960260" cy="573419"/>
          </a:xfrm>
          <a:prstGeom prst="wedgeRoundRectCallout">
            <a:avLst>
              <a:gd name="adj1" fmla="val -73270"/>
              <a:gd name="adj2" fmla="val 12224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Анапа. Скорость ю, ю-з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ветров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 30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- 35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м/с, высота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достигать 7м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возникает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тягун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меняются ветровые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волновые условия, интенсивные осадки;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воздействия рельефа морского дна подводные песчаные валы у берега постоянно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перемещаются. С ноября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апрель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туманы, с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по август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смерчи.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1" name="Text Box 182"/>
          <p:cNvSpPr txBox="1">
            <a:spLocks noChangeArrowheads="1"/>
          </p:cNvSpPr>
          <p:nvPr/>
        </p:nvSpPr>
        <p:spPr bwMode="auto">
          <a:xfrm>
            <a:off x="2634134" y="3977070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9" name="Group 1944"/>
          <p:cNvGrpSpPr>
            <a:grpSpLocks/>
          </p:cNvGrpSpPr>
          <p:nvPr/>
        </p:nvGrpSpPr>
        <p:grpSpPr bwMode="auto">
          <a:xfrm rot="368288" flipH="1">
            <a:off x="2421121" y="2959634"/>
            <a:ext cx="561927" cy="638628"/>
            <a:chOff x="354" y="4639"/>
            <a:chExt cx="637" cy="528"/>
          </a:xfrm>
        </p:grpSpPr>
        <p:grpSp>
          <p:nvGrpSpPr>
            <p:cNvPr id="740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80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41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2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43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79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80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80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0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0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0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44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45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50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788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89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0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5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5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775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786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87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76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777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78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779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0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1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2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3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4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5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5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76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77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3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4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6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5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5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5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76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76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76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76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76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75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5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746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747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8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9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79" name="Скругленная прямоугольная выноска 1378"/>
          <p:cNvSpPr/>
          <p:nvPr/>
        </p:nvSpPr>
        <p:spPr>
          <a:xfrm>
            <a:off x="4638676" y="541587"/>
            <a:ext cx="3944732" cy="848392"/>
          </a:xfrm>
          <a:prstGeom prst="wedgeRoundRectCallout">
            <a:avLst>
              <a:gd name="adj1" fmla="val -55212"/>
              <a:gd name="adj2" fmla="val 793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Ейск. Ледовый период ноябрь (декабрь) - февраль (март). Толщина ледового покрова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40-45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мягкие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зимы,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60-80 см в суровые. При нагонных ветрах обычно происходит сжатие ледового покрова, его разрушение, нагромождение льдин и образование торосов. При замерзании Азовского моря и Таганрогского залива прохождение судов в порт и выход из него обеспечивает ледокол «Капитан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8" name="Group 1944"/>
          <p:cNvGrpSpPr>
            <a:grpSpLocks/>
          </p:cNvGrpSpPr>
          <p:nvPr/>
        </p:nvGrpSpPr>
        <p:grpSpPr bwMode="auto">
          <a:xfrm rot="368288" flipH="1">
            <a:off x="3895784" y="656773"/>
            <a:ext cx="561927" cy="638628"/>
            <a:chOff x="354" y="4639"/>
            <a:chExt cx="637" cy="528"/>
          </a:xfrm>
        </p:grpSpPr>
        <p:grpSp>
          <p:nvGrpSpPr>
            <p:cNvPr id="65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737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730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732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734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5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6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3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31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674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71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8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68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70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71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0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70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0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71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68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68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69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70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9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8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68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68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69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69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69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9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9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68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8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6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6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75" name="Text Box 182"/>
          <p:cNvSpPr txBox="1">
            <a:spLocks noChangeArrowheads="1"/>
          </p:cNvSpPr>
          <p:nvPr/>
        </p:nvSpPr>
        <p:spPr bwMode="auto">
          <a:xfrm>
            <a:off x="3787975" y="1120268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3" name="Скругленная прямоугольная выноска 1382"/>
          <p:cNvSpPr/>
          <p:nvPr/>
        </p:nvSpPr>
        <p:spPr>
          <a:xfrm>
            <a:off x="6725354" y="5681529"/>
            <a:ext cx="5247339" cy="471680"/>
          </a:xfrm>
          <a:prstGeom prst="wedgeRoundRectCallout">
            <a:avLst>
              <a:gd name="adj1" fmla="val -71824"/>
              <a:gd name="adj2" fmla="val -5016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Туапсе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навигации круглый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обеспечивает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грузовые операции с грузами, включая опасные грузы 3–5, 9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внешнеторговые перевозки нефти 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нефтепродуктов, навалочных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(угля, руды и др.), генеральных грузов, зерна, минеральных удобрений 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19" name="Group 1944"/>
          <p:cNvGrpSpPr>
            <a:grpSpLocks/>
          </p:cNvGrpSpPr>
          <p:nvPr/>
        </p:nvGrpSpPr>
        <p:grpSpPr bwMode="auto">
          <a:xfrm rot="368288" flipH="1">
            <a:off x="3075421" y="4375230"/>
            <a:ext cx="561927" cy="638628"/>
            <a:chOff x="354" y="4639"/>
            <a:chExt cx="637" cy="528"/>
          </a:xfrm>
        </p:grpSpPr>
        <p:grpSp>
          <p:nvGrpSpPr>
            <p:cNvPr id="520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58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1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23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57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58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58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8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8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8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8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4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25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530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568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9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0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3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53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555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566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67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56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557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558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559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0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1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2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3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4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5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53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53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54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55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3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4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54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3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53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53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54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54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54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54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54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53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53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526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527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8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9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378" name="Группа 2"/>
          <p:cNvGrpSpPr>
            <a:grpSpLocks/>
          </p:cNvGrpSpPr>
          <p:nvPr/>
        </p:nvGrpSpPr>
        <p:grpSpPr bwMode="auto">
          <a:xfrm>
            <a:off x="40169" y="5681528"/>
            <a:ext cx="2248458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84" name="Прямоугольник 1383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385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86" name="TextBox 5"/>
          <p:cNvSpPr txBox="1">
            <a:spLocks noChangeArrowheads="1"/>
          </p:cNvSpPr>
          <p:nvPr/>
        </p:nvSpPr>
        <p:spPr bwMode="auto">
          <a:xfrm>
            <a:off x="936271" y="6036669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порт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7" name="TextBox 5"/>
          <p:cNvSpPr txBox="1">
            <a:spLocks noChangeArrowheads="1"/>
          </p:cNvSpPr>
          <p:nvPr/>
        </p:nvSpPr>
        <p:spPr bwMode="auto">
          <a:xfrm>
            <a:off x="917102" y="6396331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8" name="Text Box 182"/>
          <p:cNvSpPr txBox="1">
            <a:spLocks noChangeArrowheads="1"/>
          </p:cNvSpPr>
          <p:nvPr/>
        </p:nvSpPr>
        <p:spPr bwMode="auto">
          <a:xfrm>
            <a:off x="132810" y="6408762"/>
            <a:ext cx="648240" cy="18915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2" name="Group 1944"/>
          <p:cNvGrpSpPr>
            <a:grpSpLocks/>
          </p:cNvGrpSpPr>
          <p:nvPr/>
        </p:nvGrpSpPr>
        <p:grpSpPr bwMode="auto">
          <a:xfrm rot="368288" flipH="1">
            <a:off x="313010" y="5995750"/>
            <a:ext cx="287840" cy="373966"/>
            <a:chOff x="354" y="4639"/>
            <a:chExt cx="637" cy="528"/>
          </a:xfrm>
        </p:grpSpPr>
        <p:grpSp>
          <p:nvGrpSpPr>
            <p:cNvPr id="1483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549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0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84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85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86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542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544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546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7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45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543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87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88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1493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531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2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3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4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5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6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9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494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1495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518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529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30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519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520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521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522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3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4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5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6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7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8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1496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1497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508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513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4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5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6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7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509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0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1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2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498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1499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1501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1503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504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505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06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07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1502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500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1489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1490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82" name="Скругленная прямоугольная выноска 1381"/>
          <p:cNvSpPr/>
          <p:nvPr/>
        </p:nvSpPr>
        <p:spPr>
          <a:xfrm>
            <a:off x="7391251" y="6432812"/>
            <a:ext cx="3694959" cy="310498"/>
          </a:xfrm>
          <a:prstGeom prst="wedgeRoundRectCallout">
            <a:avLst>
              <a:gd name="adj1" fmla="val -64955"/>
              <a:gd name="adj2" fmla="val 7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самый большой пассажирский порт на Черном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Акватория порта делится на 2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части: мелководную и глубоководную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Скругленная прямоугольная выноска 1379"/>
          <p:cNvSpPr/>
          <p:nvPr/>
        </p:nvSpPr>
        <p:spPr>
          <a:xfrm>
            <a:off x="2730992" y="6594166"/>
            <a:ext cx="3376870" cy="206578"/>
          </a:xfrm>
          <a:prstGeom prst="wedgeRoundRectCallout">
            <a:avLst>
              <a:gd name="adj1" fmla="val 55168"/>
              <a:gd name="adj2" fmla="val -3707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Порт не замерзающий, навигация длится круглый год. </a:t>
            </a:r>
          </a:p>
        </p:txBody>
      </p:sp>
      <p:sp>
        <p:nvSpPr>
          <p:cNvPr id="1381" name="Скругленная прямоугольная выноска 1380"/>
          <p:cNvSpPr/>
          <p:nvPr/>
        </p:nvSpPr>
        <p:spPr>
          <a:xfrm>
            <a:off x="6244986" y="5189316"/>
            <a:ext cx="4382525" cy="415578"/>
          </a:xfrm>
          <a:prstGeom prst="wedgeRoundRectCallout">
            <a:avLst>
              <a:gd name="adj1" fmla="val -63470"/>
              <a:gd name="adj2" fmla="val 5047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Туапсе. Иногда  возникает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тягун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штормовые ветры ю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м/с, высота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 более 2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Не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местом убежища для судов в штормовую погоду, за исключением маломерных, спортивных парусных и прогулочных судов. </a:t>
            </a:r>
          </a:p>
        </p:txBody>
      </p:sp>
      <p:sp>
        <p:nvSpPr>
          <p:cNvPr id="1373" name="Text Box 182"/>
          <p:cNvSpPr txBox="1">
            <a:spLocks noChangeArrowheads="1"/>
          </p:cNvSpPr>
          <p:nvPr/>
        </p:nvSpPr>
        <p:spPr bwMode="auto">
          <a:xfrm>
            <a:off x="6658306" y="6202165"/>
            <a:ext cx="6729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4" name="Text Box 182"/>
          <p:cNvSpPr txBox="1">
            <a:spLocks noChangeArrowheads="1"/>
          </p:cNvSpPr>
          <p:nvPr/>
        </p:nvSpPr>
        <p:spPr bwMode="auto">
          <a:xfrm>
            <a:off x="5513660" y="5278085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1" name="Скругленная прямоугольная выноска 1550"/>
          <p:cNvSpPr/>
          <p:nvPr/>
        </p:nvSpPr>
        <p:spPr>
          <a:xfrm>
            <a:off x="106535" y="1352393"/>
            <a:ext cx="3579576" cy="1777975"/>
          </a:xfrm>
          <a:prstGeom prst="wedgeRoundRectCallout">
            <a:avLst>
              <a:gd name="adj1" fmla="val 23450"/>
              <a:gd name="adj2" fmla="val 623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«Тамань»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9 действующих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причалов с физическим износом </a:t>
            </a:r>
            <a:r>
              <a:rPr lang="en-US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Порт доступен для захода судов длиной до 275 м, шириной до 48,0 м, осадкой до 14,0 м. Длина причального фронта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- 2286 погон. м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перевалки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грузов-28,1 млн. т./год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нефтепродуктов и сжиженных углеводородных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газов-19,9,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пищевых наливных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грузов-1,7,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насыпных зерновых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грузов-6,5.</a:t>
            </a:r>
          </a:p>
          <a:p>
            <a:pPr marL="228600" indent="-228600" algn="ctr">
              <a:buAutoNum type="arabicPeriod"/>
            </a:pPr>
            <a:r>
              <a:rPr lang="ru-RU" sz="9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«Кавказ» </a:t>
            </a:r>
          </a:p>
          <a:p>
            <a:pPr marL="228600" indent="-228600" algn="ctr">
              <a:buFontTx/>
              <a:buAutoNum type="arabicPeriod"/>
            </a:pP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«Темрюк» имеет 20 причалов, длина причального фронта 2502,08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погон.м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Пропускная способность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9400</a:t>
            </a:r>
          </a:p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50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584575</TotalTime>
  <Words>1161</Words>
  <Application>Microsoft Office PowerPoint</Application>
  <PresentationFormat>Произвольный</PresentationFormat>
  <Paragraphs>108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25765</cp:revision>
  <cp:lastPrinted>2020-08-16T16:46:55Z</cp:lastPrinted>
  <dcterms:created xsi:type="dcterms:W3CDTF">2014-09-08T13:21:12Z</dcterms:created>
  <dcterms:modified xsi:type="dcterms:W3CDTF">2021-10-04T13:47:33Z</dcterms:modified>
</cp:coreProperties>
</file>