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1"/>
  </p:notesMasterIdLst>
  <p:handoutMasterIdLst>
    <p:handoutMasterId r:id="rId12"/>
  </p:handoutMasterIdLst>
  <p:sldIdLst>
    <p:sldId id="8046" r:id="rId2"/>
    <p:sldId id="8070" r:id="rId3"/>
    <p:sldId id="8052" r:id="rId4"/>
    <p:sldId id="8073" r:id="rId5"/>
    <p:sldId id="8074" r:id="rId6"/>
    <p:sldId id="8075" r:id="rId7"/>
    <p:sldId id="8076" r:id="rId8"/>
    <p:sldId id="8066" r:id="rId9"/>
    <p:sldId id="8067" r:id="rId10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74"/>
            <p14:sldId id="8075"/>
            <p14:sldId id="8076"/>
            <p14:sldId id="8066"/>
            <p14:sldId id="8067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81DF8"/>
    <a:srgbClr val="FF0000"/>
    <a:srgbClr val="EE1AD0"/>
    <a:srgbClr val="3DF353"/>
    <a:srgbClr val="EFF4ED"/>
    <a:srgbClr val="4ADFE6"/>
    <a:srgbClr val="FFFF00"/>
    <a:srgbClr val="563BF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6433" autoAdjust="0"/>
  </p:normalViewPr>
  <p:slideViewPr>
    <p:cSldViewPr snapToGrid="0">
      <p:cViewPr varScale="1">
        <p:scale>
          <a:sx n="113" d="100"/>
          <a:sy n="113" d="100"/>
        </p:scale>
        <p:origin x="-1746" y="-10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04.10.2021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6.jpe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32389" y="579970"/>
            <a:ext cx="8522562" cy="629465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620407" y="3496817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1028" name="Picture 4" descr="E:\!!!!!!!ОММиОППМ\по прогнозу\вете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8" y="4875245"/>
            <a:ext cx="2190011" cy="19993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!!!!!!!ОММиОППМ\по прогнозу\осад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7" y="2718245"/>
            <a:ext cx="2177566" cy="21672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!!!!!!!ОММиОППМ\по прогнозу\температу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8" y="625656"/>
            <a:ext cx="2173187" cy="20993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495515" y="3003336"/>
            <a:ext cx="684146" cy="784251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551199" y="4344001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704836" y="4069071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4081894" y="3888445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4415" y="3943862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039025" y="3938181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729324" y="4746034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6158900" y="2210397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967072" y="4082362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4031262" y="3564491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851279" y="1277369"/>
            <a:ext cx="1066342" cy="117337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4295" y="2986461"/>
            <a:ext cx="1026343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823239" y="2001303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524535" y="3006532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24573" y="3278467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5151664" y="1814905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691381" y="3922222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675297" y="3867879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703736" y="1467688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6357091" y="4517109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6415789" y="3811366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798762" y="4752785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993090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2992698" y="2222101"/>
            <a:ext cx="1105029" cy="936758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08373" y="3085015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4114414" y="1682172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6586619" y="4104722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17932" y="4513784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270530" y="4431434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607486" y="4179406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644249" y="5508766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461059" y="3321898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982700" y="4954342"/>
            <a:ext cx="1106740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900142" y="4118512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764163" y="3552241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751584" y="1361194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47919" y="5743390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4147312" y="2458227"/>
            <a:ext cx="42461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40979" y="4073543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2950295" y="3409654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951430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6646184" y="3932088"/>
            <a:ext cx="61797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3533337" y="3171870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7109057" y="4368937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3348851" y="3644732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522302" y="2543223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>
            <a:off x="3188556" y="2790360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982996" y="3745717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4389413" y="4777919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4167743" y="4064570"/>
            <a:ext cx="550199" cy="92471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680222" y="418440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6525048" y="4930746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931309" y="5139065"/>
            <a:ext cx="6020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460058" y="2063540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5002375" y="1729192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5227828" y="2478882"/>
            <a:ext cx="4724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3896988" y="4560346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597350" y="3380254"/>
            <a:ext cx="52029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495517" y="1976679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713921" y="2271259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5155245" y="4532172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941124" y="5030259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379061" y="1904062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6148767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6249765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570792" y="4459415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81811" y="1889798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4321749" y="5306360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3387822" y="4885447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458217" y="3825257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>
            <a:off x="2363775" y="4129269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69292" y="4310214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5937153" y="4608606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973070" y="5349785"/>
            <a:ext cx="69119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6102731" y="415006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>
            <a:off x="2249362" y="3835252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847056" y="1748129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882C0ECD-3995-45E2-A2FC-4A6B65633E71}"/>
              </a:ext>
            </a:extLst>
          </p:cNvPr>
          <p:cNvSpPr txBox="1"/>
          <p:nvPr/>
        </p:nvSpPr>
        <p:spPr>
          <a:xfrm>
            <a:off x="5873478" y="6435223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739920" y="7708563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5985594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02084"/>
            <a:ext cx="1995378" cy="1661764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3388049" y="631183"/>
            <a:ext cx="5771038" cy="161582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По </a:t>
            </a: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Краснодарскому краю: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Местами дождь, в отдельных районах южной половины края сильный. Ветер восточной четверти 7-12 м/с, местами порывы 15-20 м/с. Температура воздуха ночью 6…11°, днем 10…15°.</a:t>
            </a:r>
            <a:endParaRPr lang="ru-RU" sz="800" dirty="0">
              <a:latin typeface="Times New Roman"/>
              <a:ea typeface="Times New Roman"/>
            </a:endParaRPr>
          </a:p>
          <a:p>
            <a:pPr marR="89535" indent="450215" algn="just"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На Черноморском побережье: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переменная облачность. Местами дождь, гроза, утром в Туапсинском районе сильный дождь. Ветер северо-восточный   9-14 м/с, на участке Анапа-Геленджик порывы 17-22 м/с, в  Новороссийске     20-25 м/с, порывы 27-32 м/с. Температура воздуха ночью 7…12°, днем 13…18°.</a:t>
            </a:r>
            <a:endParaRPr lang="ru-RU" sz="800" dirty="0">
              <a:latin typeface="Times New Roman"/>
              <a:ea typeface="Times New Roman"/>
            </a:endParaRPr>
          </a:p>
          <a:p>
            <a:pPr marR="89535" indent="450215" algn="just">
              <a:spcAft>
                <a:spcPts val="0"/>
              </a:spcAf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В горных районах: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облачно с прояснениями. Временами осадки в виде дождя, ночью и утром с мокрым снегом, местами сильные. Ветер восточной четверти 5-10 м/с, местами порывы 15-17 м/с. Температура воздуха ночью 1…6°, днем 3…8°.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solidFill>
                  <a:srgbClr val="000000"/>
                </a:solidFill>
                <a:latin typeface="Times New Roman"/>
                <a:ea typeface="Times New Roman"/>
              </a:rPr>
              <a:t>По г. Краснодару:</a:t>
            </a: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 переменная облачность. Временами небольшой дождь. Ветер восточной четверти 7-12 м/с, временами порывы 15-18 м/с. Температура воздуха ночью 7…9°, днем 12…14°.</a:t>
            </a:r>
            <a:endParaRPr lang="ru-RU" sz="900" dirty="0"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353368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73351" y="5577166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393802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424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4619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8827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57675" y="6335942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42631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18-25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85859" y="6556413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13673707" y="-2371701"/>
            <a:ext cx="5063222" cy="18967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58282" y="2348614"/>
            <a:ext cx="2335829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0" y="4861300"/>
            <a:ext cx="2163630" cy="2547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04" y="4887218"/>
            <a:ext cx="214785" cy="198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0742" y="629556"/>
            <a:ext cx="221131" cy="209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6" name="TextBox 225"/>
          <p:cNvSpPr txBox="1"/>
          <p:nvPr/>
        </p:nvSpPr>
        <p:spPr>
          <a:xfrm>
            <a:off x="2252" y="622678"/>
            <a:ext cx="2024202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-13937" y="269679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67" y="2727704"/>
            <a:ext cx="209575" cy="214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365" y="2554240"/>
            <a:ext cx="2346585" cy="13352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!!!!!!!ОММиОППМ\по прогнозу\на 18 вентускай вет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9" y="648078"/>
            <a:ext cx="9167979" cy="622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!!!!!!!ОММиОППМ\по прогнозу\на 6 утра винди вете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28" y="677747"/>
            <a:ext cx="2988771" cy="20445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/>
              <a:t>18.00 </a:t>
            </a:r>
            <a:r>
              <a:rPr lang="ru-RU" dirty="0" smtClean="0"/>
              <a:t>05.10.2021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8902" y="2796679"/>
            <a:ext cx="2224404" cy="1267843"/>
            <a:chOff x="6479405" y="5002833"/>
            <a:chExt cx="2565631" cy="1261527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91456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735252" y="2966561"/>
            <a:ext cx="1185312" cy="685703"/>
            <a:chOff x="3732924" y="3092263"/>
            <a:chExt cx="1185312" cy="685703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25548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0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66023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732924" y="3092263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483533" y="4068019"/>
            <a:ext cx="1095800" cy="642744"/>
            <a:chOff x="1981645" y="4246490"/>
            <a:chExt cx="1095800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621984" y="5476593"/>
            <a:ext cx="1064017" cy="657089"/>
            <a:chOff x="4186410" y="5968885"/>
            <a:chExt cx="1064017" cy="657089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186410" y="5968885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1962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8199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2780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91496" y="6129256"/>
              <a:ext cx="308690" cy="18069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973033" y="2657594"/>
            <a:ext cx="1623725" cy="693466"/>
            <a:chOff x="1710372" y="2460200"/>
            <a:chExt cx="1486227" cy="693466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710372" y="2460200"/>
              <a:ext cx="1486227" cy="1683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068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8211" y="264008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831718" y="2024327"/>
            <a:ext cx="1240105" cy="670399"/>
            <a:chOff x="3942299" y="1859568"/>
            <a:chExt cx="1240105" cy="67039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25546" y="2037248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52818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59568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77100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90755" y="3358240"/>
            <a:ext cx="1134458" cy="673114"/>
            <a:chOff x="1030210" y="3471688"/>
            <a:chExt cx="1134458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030210" y="3471688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26421" y="3637381"/>
              <a:ext cx="228332" cy="148132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1668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9737" y="3635761"/>
              <a:ext cx="386685" cy="16502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683610" y="1929190"/>
            <a:ext cx="1073658" cy="678325"/>
            <a:chOff x="2471157" y="1318339"/>
            <a:chExt cx="1073658" cy="678325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18339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668317" y="3575634"/>
            <a:ext cx="1233749" cy="681253"/>
            <a:chOff x="3380457" y="3892964"/>
            <a:chExt cx="1233749" cy="681253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66244" y="3892964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28336" y="4064044"/>
              <a:ext cx="311597" cy="18388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4044"/>
              <a:ext cx="220710" cy="1848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0"/>
              <a:ext cx="298729" cy="188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91015" y="4485490"/>
            <a:ext cx="2605321" cy="2380378"/>
            <a:chOff x="6897577" y="4113555"/>
            <a:chExt cx="2605321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8430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83978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91916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958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6377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6243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41638"/>
              <a:ext cx="2037287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8732"/>
              <a:ext cx="220710" cy="173373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9470"/>
              <a:ext cx="220710" cy="1733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4"/>
              <a:ext cx="298729" cy="180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158246" y="4017717"/>
            <a:ext cx="1105474" cy="701122"/>
            <a:chOff x="3518256" y="3873095"/>
            <a:chExt cx="1105474" cy="701122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8256" y="3873095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74057" y="406397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7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23795" y="40731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07" y="868431"/>
            <a:ext cx="243737" cy="185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63442" y="648078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06.00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05.10.2021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-32038" y="5081185"/>
            <a:ext cx="2696797" cy="28469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Новороссийск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341871" y="4748178"/>
            <a:ext cx="1408394" cy="685082"/>
            <a:chOff x="2688842" y="5168325"/>
            <a:chExt cx="1408394" cy="685082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68325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" y="5335641"/>
            <a:ext cx="2615302" cy="1548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!!!!!!!ОММиОППМ\по прогнозу\давл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64"/>
            <a:ext cx="9144000" cy="62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МЕТЕООБСТАНОВКЕ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3353606" y="3964531"/>
            <a:ext cx="1091107" cy="247376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4853807" y="3801931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4463210" y="3491672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4572000" y="2908226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6566942"/>
            <a:ext cx="2221900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4302337" y="651441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41" name="Полилиния 40"/>
          <p:cNvSpPr/>
          <p:nvPr/>
        </p:nvSpPr>
        <p:spPr>
          <a:xfrm flipV="1">
            <a:off x="3571314" y="1489103"/>
            <a:ext cx="655688" cy="49637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17596491" flipH="1">
            <a:off x="5444671" y="4454202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18910788" flipH="1">
            <a:off x="7439871" y="2740509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0" y="3718505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24" name="Полилиния 23"/>
          <p:cNvSpPr/>
          <p:nvPr/>
        </p:nvSpPr>
        <p:spPr>
          <a:xfrm flipV="1">
            <a:off x="2697918" y="2704816"/>
            <a:ext cx="655688" cy="49637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flipV="1">
            <a:off x="1695672" y="4211907"/>
            <a:ext cx="655688" cy="49637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 rot="16589891" flipV="1">
            <a:off x="1039984" y="5358369"/>
            <a:ext cx="655688" cy="49637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 rot="1911608" flipH="1">
            <a:off x="4853080" y="5840866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 rot="19657405" flipH="1">
            <a:off x="5560930" y="5200024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 rot="3577768" flipH="1">
            <a:off x="3472737" y="6078934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 flipV="1">
            <a:off x="2005990" y="1630995"/>
            <a:ext cx="655688" cy="49637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 rot="19770707" flipV="1">
            <a:off x="847836" y="3081074"/>
            <a:ext cx="655688" cy="49637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 rot="17253709" flipH="1">
            <a:off x="6968055" y="1530293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 rot="18471087" flipH="1">
            <a:off x="5916656" y="6092966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ац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8"/>
          <a:stretch/>
        </p:blipFill>
        <p:spPr bwMode="auto">
          <a:xfrm>
            <a:off x="-6631" y="655250"/>
            <a:ext cx="9154603" cy="62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ц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643303"/>
            <a:ext cx="3124067" cy="187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олилиния 1"/>
          <p:cNvSpPr/>
          <p:nvPr/>
        </p:nvSpPr>
        <p:spPr>
          <a:xfrm>
            <a:off x="2413205" y="683741"/>
            <a:ext cx="4646622" cy="4588475"/>
          </a:xfrm>
          <a:custGeom>
            <a:avLst/>
            <a:gdLst>
              <a:gd name="connsiteX0" fmla="*/ 8719 w 4646622"/>
              <a:gd name="connsiteY0" fmla="*/ 0 h 4588475"/>
              <a:gd name="connsiteX1" fmla="*/ 8719 w 4646622"/>
              <a:gd name="connsiteY1" fmla="*/ 57664 h 4588475"/>
              <a:gd name="connsiteX2" fmla="*/ 99336 w 4646622"/>
              <a:gd name="connsiteY2" fmla="*/ 123567 h 4588475"/>
              <a:gd name="connsiteX3" fmla="*/ 91098 w 4646622"/>
              <a:gd name="connsiteY3" fmla="*/ 255373 h 4588475"/>
              <a:gd name="connsiteX4" fmla="*/ 132287 w 4646622"/>
              <a:gd name="connsiteY4" fmla="*/ 370702 h 4588475"/>
              <a:gd name="connsiteX5" fmla="*/ 148763 w 4646622"/>
              <a:gd name="connsiteY5" fmla="*/ 494270 h 4588475"/>
              <a:gd name="connsiteX6" fmla="*/ 222903 w 4646622"/>
              <a:gd name="connsiteY6" fmla="*/ 593124 h 4588475"/>
              <a:gd name="connsiteX7" fmla="*/ 329995 w 4646622"/>
              <a:gd name="connsiteY7" fmla="*/ 724929 h 4588475"/>
              <a:gd name="connsiteX8" fmla="*/ 420611 w 4646622"/>
              <a:gd name="connsiteY8" fmla="*/ 782594 h 4588475"/>
              <a:gd name="connsiteX9" fmla="*/ 552417 w 4646622"/>
              <a:gd name="connsiteY9" fmla="*/ 881448 h 4588475"/>
              <a:gd name="connsiteX10" fmla="*/ 585368 w 4646622"/>
              <a:gd name="connsiteY10" fmla="*/ 996778 h 4588475"/>
              <a:gd name="connsiteX11" fmla="*/ 618319 w 4646622"/>
              <a:gd name="connsiteY11" fmla="*/ 1087394 h 4588475"/>
              <a:gd name="connsiteX12" fmla="*/ 684222 w 4646622"/>
              <a:gd name="connsiteY12" fmla="*/ 1186248 h 4588475"/>
              <a:gd name="connsiteX13" fmla="*/ 816027 w 4646622"/>
              <a:gd name="connsiteY13" fmla="*/ 1276864 h 4588475"/>
              <a:gd name="connsiteX14" fmla="*/ 873692 w 4646622"/>
              <a:gd name="connsiteY14" fmla="*/ 1367481 h 4588475"/>
              <a:gd name="connsiteX15" fmla="*/ 939595 w 4646622"/>
              <a:gd name="connsiteY15" fmla="*/ 1515762 h 4588475"/>
              <a:gd name="connsiteX16" fmla="*/ 1054925 w 4646622"/>
              <a:gd name="connsiteY16" fmla="*/ 1581664 h 4588475"/>
              <a:gd name="connsiteX17" fmla="*/ 1145541 w 4646622"/>
              <a:gd name="connsiteY17" fmla="*/ 1729945 h 4588475"/>
              <a:gd name="connsiteX18" fmla="*/ 1293822 w 4646622"/>
              <a:gd name="connsiteY18" fmla="*/ 1762897 h 4588475"/>
              <a:gd name="connsiteX19" fmla="*/ 1409152 w 4646622"/>
              <a:gd name="connsiteY19" fmla="*/ 1828800 h 4588475"/>
              <a:gd name="connsiteX20" fmla="*/ 1532719 w 4646622"/>
              <a:gd name="connsiteY20" fmla="*/ 1977081 h 4588475"/>
              <a:gd name="connsiteX21" fmla="*/ 1623336 w 4646622"/>
              <a:gd name="connsiteY21" fmla="*/ 2108886 h 4588475"/>
              <a:gd name="connsiteX22" fmla="*/ 1672763 w 4646622"/>
              <a:gd name="connsiteY22" fmla="*/ 2232454 h 4588475"/>
              <a:gd name="connsiteX23" fmla="*/ 1648049 w 4646622"/>
              <a:gd name="connsiteY23" fmla="*/ 2388973 h 4588475"/>
              <a:gd name="connsiteX24" fmla="*/ 1639811 w 4646622"/>
              <a:gd name="connsiteY24" fmla="*/ 2520778 h 4588475"/>
              <a:gd name="connsiteX25" fmla="*/ 1681000 w 4646622"/>
              <a:gd name="connsiteY25" fmla="*/ 2594918 h 4588475"/>
              <a:gd name="connsiteX26" fmla="*/ 1895184 w 4646622"/>
              <a:gd name="connsiteY26" fmla="*/ 2718486 h 4588475"/>
              <a:gd name="connsiteX27" fmla="*/ 2051703 w 4646622"/>
              <a:gd name="connsiteY27" fmla="*/ 2899718 h 4588475"/>
              <a:gd name="connsiteX28" fmla="*/ 2397692 w 4646622"/>
              <a:gd name="connsiteY28" fmla="*/ 3155091 h 4588475"/>
              <a:gd name="connsiteX29" fmla="*/ 2414168 w 4646622"/>
              <a:gd name="connsiteY29" fmla="*/ 3056237 h 4588475"/>
              <a:gd name="connsiteX30" fmla="*/ 2504784 w 4646622"/>
              <a:gd name="connsiteY30" fmla="*/ 2916194 h 4588475"/>
              <a:gd name="connsiteX31" fmla="*/ 2554211 w 4646622"/>
              <a:gd name="connsiteY31" fmla="*/ 2940908 h 4588475"/>
              <a:gd name="connsiteX32" fmla="*/ 2669541 w 4646622"/>
              <a:gd name="connsiteY32" fmla="*/ 2907956 h 4588475"/>
              <a:gd name="connsiteX33" fmla="*/ 2743681 w 4646622"/>
              <a:gd name="connsiteY33" fmla="*/ 2850291 h 4588475"/>
              <a:gd name="connsiteX34" fmla="*/ 2784871 w 4646622"/>
              <a:gd name="connsiteY34" fmla="*/ 2702010 h 4588475"/>
              <a:gd name="connsiteX35" fmla="*/ 2784871 w 4646622"/>
              <a:gd name="connsiteY35" fmla="*/ 2619632 h 4588475"/>
              <a:gd name="connsiteX36" fmla="*/ 2916676 w 4646622"/>
              <a:gd name="connsiteY36" fmla="*/ 2660821 h 4588475"/>
              <a:gd name="connsiteX37" fmla="*/ 2982579 w 4646622"/>
              <a:gd name="connsiteY37" fmla="*/ 2767913 h 4588475"/>
              <a:gd name="connsiteX38" fmla="*/ 3106146 w 4646622"/>
              <a:gd name="connsiteY38" fmla="*/ 2825578 h 4588475"/>
              <a:gd name="connsiteX39" fmla="*/ 3237952 w 4646622"/>
              <a:gd name="connsiteY39" fmla="*/ 2932670 h 4588475"/>
              <a:gd name="connsiteX40" fmla="*/ 3443898 w 4646622"/>
              <a:gd name="connsiteY40" fmla="*/ 3097427 h 4588475"/>
              <a:gd name="connsiteX41" fmla="*/ 3592179 w 4646622"/>
              <a:gd name="connsiteY41" fmla="*/ 3188043 h 4588475"/>
              <a:gd name="connsiteX42" fmla="*/ 3682795 w 4646622"/>
              <a:gd name="connsiteY42" fmla="*/ 3319848 h 4588475"/>
              <a:gd name="connsiteX43" fmla="*/ 3798125 w 4646622"/>
              <a:gd name="connsiteY43" fmla="*/ 3369275 h 4588475"/>
              <a:gd name="connsiteX44" fmla="*/ 3839314 w 4646622"/>
              <a:gd name="connsiteY44" fmla="*/ 3451654 h 4588475"/>
              <a:gd name="connsiteX45" fmla="*/ 3938168 w 4646622"/>
              <a:gd name="connsiteY45" fmla="*/ 3550508 h 4588475"/>
              <a:gd name="connsiteX46" fmla="*/ 3971119 w 4646622"/>
              <a:gd name="connsiteY46" fmla="*/ 3649362 h 4588475"/>
              <a:gd name="connsiteX47" fmla="*/ 4004071 w 4646622"/>
              <a:gd name="connsiteY47" fmla="*/ 3772929 h 4588475"/>
              <a:gd name="connsiteX48" fmla="*/ 4028784 w 4646622"/>
              <a:gd name="connsiteY48" fmla="*/ 3814118 h 4588475"/>
              <a:gd name="connsiteX49" fmla="*/ 4094687 w 4646622"/>
              <a:gd name="connsiteY49" fmla="*/ 3838832 h 4588475"/>
              <a:gd name="connsiteX50" fmla="*/ 4102925 w 4646622"/>
              <a:gd name="connsiteY50" fmla="*/ 3863545 h 4588475"/>
              <a:gd name="connsiteX51" fmla="*/ 4177065 w 4646622"/>
              <a:gd name="connsiteY51" fmla="*/ 3814118 h 4588475"/>
              <a:gd name="connsiteX52" fmla="*/ 4193541 w 4646622"/>
              <a:gd name="connsiteY52" fmla="*/ 3847070 h 4588475"/>
              <a:gd name="connsiteX53" fmla="*/ 4152352 w 4646622"/>
              <a:gd name="connsiteY53" fmla="*/ 3962400 h 4588475"/>
              <a:gd name="connsiteX54" fmla="*/ 4193541 w 4646622"/>
              <a:gd name="connsiteY54" fmla="*/ 3954162 h 4588475"/>
              <a:gd name="connsiteX55" fmla="*/ 4275919 w 4646622"/>
              <a:gd name="connsiteY55" fmla="*/ 3921210 h 4588475"/>
              <a:gd name="connsiteX56" fmla="*/ 4267681 w 4646622"/>
              <a:gd name="connsiteY56" fmla="*/ 4003589 h 4588475"/>
              <a:gd name="connsiteX57" fmla="*/ 4251206 w 4646622"/>
              <a:gd name="connsiteY57" fmla="*/ 4077729 h 4588475"/>
              <a:gd name="connsiteX58" fmla="*/ 4300633 w 4646622"/>
              <a:gd name="connsiteY58" fmla="*/ 4044778 h 4588475"/>
              <a:gd name="connsiteX59" fmla="*/ 4341822 w 4646622"/>
              <a:gd name="connsiteY59" fmla="*/ 4053016 h 4588475"/>
              <a:gd name="connsiteX60" fmla="*/ 4317109 w 4646622"/>
              <a:gd name="connsiteY60" fmla="*/ 4160108 h 4588475"/>
              <a:gd name="connsiteX61" fmla="*/ 4374773 w 4646622"/>
              <a:gd name="connsiteY61" fmla="*/ 4135394 h 4588475"/>
              <a:gd name="connsiteX62" fmla="*/ 4383011 w 4646622"/>
              <a:gd name="connsiteY62" fmla="*/ 4151870 h 4588475"/>
              <a:gd name="connsiteX63" fmla="*/ 4383011 w 4646622"/>
              <a:gd name="connsiteY63" fmla="*/ 4250724 h 4588475"/>
              <a:gd name="connsiteX64" fmla="*/ 4391249 w 4646622"/>
              <a:gd name="connsiteY64" fmla="*/ 4283675 h 4588475"/>
              <a:gd name="connsiteX65" fmla="*/ 4465390 w 4646622"/>
              <a:gd name="connsiteY65" fmla="*/ 4308389 h 4588475"/>
              <a:gd name="connsiteX66" fmla="*/ 4572481 w 4646622"/>
              <a:gd name="connsiteY66" fmla="*/ 4489621 h 4588475"/>
              <a:gd name="connsiteX67" fmla="*/ 4646622 w 4646622"/>
              <a:gd name="connsiteY67" fmla="*/ 4588475 h 45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46622" h="4588475">
                <a:moveTo>
                  <a:pt x="8719" y="0"/>
                </a:moveTo>
                <a:cubicBezTo>
                  <a:pt x="1167" y="18534"/>
                  <a:pt x="-6384" y="37069"/>
                  <a:pt x="8719" y="57664"/>
                </a:cubicBezTo>
                <a:cubicBezTo>
                  <a:pt x="23822" y="78259"/>
                  <a:pt x="85606" y="90616"/>
                  <a:pt x="99336" y="123567"/>
                </a:cubicBezTo>
                <a:cubicBezTo>
                  <a:pt x="113066" y="156518"/>
                  <a:pt x="85606" y="214184"/>
                  <a:pt x="91098" y="255373"/>
                </a:cubicBezTo>
                <a:cubicBezTo>
                  <a:pt x="96590" y="296562"/>
                  <a:pt x="122676" y="330886"/>
                  <a:pt x="132287" y="370702"/>
                </a:cubicBezTo>
                <a:cubicBezTo>
                  <a:pt x="141898" y="410518"/>
                  <a:pt x="133660" y="457200"/>
                  <a:pt x="148763" y="494270"/>
                </a:cubicBezTo>
                <a:cubicBezTo>
                  <a:pt x="163866" y="531340"/>
                  <a:pt x="192698" y="554681"/>
                  <a:pt x="222903" y="593124"/>
                </a:cubicBezTo>
                <a:cubicBezTo>
                  <a:pt x="253108" y="631567"/>
                  <a:pt x="297044" y="693351"/>
                  <a:pt x="329995" y="724929"/>
                </a:cubicBezTo>
                <a:cubicBezTo>
                  <a:pt x="362946" y="756507"/>
                  <a:pt x="383541" y="756508"/>
                  <a:pt x="420611" y="782594"/>
                </a:cubicBezTo>
                <a:cubicBezTo>
                  <a:pt x="457681" y="808680"/>
                  <a:pt x="524958" y="845751"/>
                  <a:pt x="552417" y="881448"/>
                </a:cubicBezTo>
                <a:cubicBezTo>
                  <a:pt x="579877" y="917145"/>
                  <a:pt x="574384" y="962454"/>
                  <a:pt x="585368" y="996778"/>
                </a:cubicBezTo>
                <a:cubicBezTo>
                  <a:pt x="596352" y="1031102"/>
                  <a:pt x="601843" y="1055816"/>
                  <a:pt x="618319" y="1087394"/>
                </a:cubicBezTo>
                <a:cubicBezTo>
                  <a:pt x="634795" y="1118972"/>
                  <a:pt x="651271" y="1154670"/>
                  <a:pt x="684222" y="1186248"/>
                </a:cubicBezTo>
                <a:cubicBezTo>
                  <a:pt x="717173" y="1217826"/>
                  <a:pt x="784449" y="1246659"/>
                  <a:pt x="816027" y="1276864"/>
                </a:cubicBezTo>
                <a:cubicBezTo>
                  <a:pt x="847605" y="1307069"/>
                  <a:pt x="853097" y="1327665"/>
                  <a:pt x="873692" y="1367481"/>
                </a:cubicBezTo>
                <a:cubicBezTo>
                  <a:pt x="894287" y="1407297"/>
                  <a:pt x="909390" y="1480065"/>
                  <a:pt x="939595" y="1515762"/>
                </a:cubicBezTo>
                <a:cubicBezTo>
                  <a:pt x="969801" y="1551459"/>
                  <a:pt x="1020601" y="1545967"/>
                  <a:pt x="1054925" y="1581664"/>
                </a:cubicBezTo>
                <a:cubicBezTo>
                  <a:pt x="1089249" y="1617361"/>
                  <a:pt x="1105725" y="1699739"/>
                  <a:pt x="1145541" y="1729945"/>
                </a:cubicBezTo>
                <a:cubicBezTo>
                  <a:pt x="1185357" y="1760151"/>
                  <a:pt x="1249887" y="1746421"/>
                  <a:pt x="1293822" y="1762897"/>
                </a:cubicBezTo>
                <a:cubicBezTo>
                  <a:pt x="1337757" y="1779373"/>
                  <a:pt x="1369336" y="1793103"/>
                  <a:pt x="1409152" y="1828800"/>
                </a:cubicBezTo>
                <a:cubicBezTo>
                  <a:pt x="1448968" y="1864497"/>
                  <a:pt x="1497022" y="1930400"/>
                  <a:pt x="1532719" y="1977081"/>
                </a:cubicBezTo>
                <a:cubicBezTo>
                  <a:pt x="1568416" y="2023762"/>
                  <a:pt x="1599995" y="2066324"/>
                  <a:pt x="1623336" y="2108886"/>
                </a:cubicBezTo>
                <a:cubicBezTo>
                  <a:pt x="1646677" y="2151448"/>
                  <a:pt x="1668644" y="2185773"/>
                  <a:pt x="1672763" y="2232454"/>
                </a:cubicBezTo>
                <a:cubicBezTo>
                  <a:pt x="1676882" y="2279135"/>
                  <a:pt x="1653541" y="2340919"/>
                  <a:pt x="1648049" y="2388973"/>
                </a:cubicBezTo>
                <a:cubicBezTo>
                  <a:pt x="1642557" y="2437027"/>
                  <a:pt x="1634319" y="2486454"/>
                  <a:pt x="1639811" y="2520778"/>
                </a:cubicBezTo>
                <a:cubicBezTo>
                  <a:pt x="1645303" y="2555102"/>
                  <a:pt x="1638438" y="2561967"/>
                  <a:pt x="1681000" y="2594918"/>
                </a:cubicBezTo>
                <a:cubicBezTo>
                  <a:pt x="1723562" y="2627869"/>
                  <a:pt x="1833400" y="2667686"/>
                  <a:pt x="1895184" y="2718486"/>
                </a:cubicBezTo>
                <a:cubicBezTo>
                  <a:pt x="1956968" y="2769286"/>
                  <a:pt x="1967952" y="2826951"/>
                  <a:pt x="2051703" y="2899718"/>
                </a:cubicBezTo>
                <a:cubicBezTo>
                  <a:pt x="2135454" y="2972486"/>
                  <a:pt x="2337281" y="3129004"/>
                  <a:pt x="2397692" y="3155091"/>
                </a:cubicBezTo>
                <a:cubicBezTo>
                  <a:pt x="2458103" y="3181178"/>
                  <a:pt x="2396319" y="3096053"/>
                  <a:pt x="2414168" y="3056237"/>
                </a:cubicBezTo>
                <a:cubicBezTo>
                  <a:pt x="2432017" y="3016421"/>
                  <a:pt x="2481444" y="2935415"/>
                  <a:pt x="2504784" y="2916194"/>
                </a:cubicBezTo>
                <a:cubicBezTo>
                  <a:pt x="2528124" y="2896973"/>
                  <a:pt x="2526752" y="2942281"/>
                  <a:pt x="2554211" y="2940908"/>
                </a:cubicBezTo>
                <a:cubicBezTo>
                  <a:pt x="2581670" y="2939535"/>
                  <a:pt x="2637963" y="2923059"/>
                  <a:pt x="2669541" y="2907956"/>
                </a:cubicBezTo>
                <a:cubicBezTo>
                  <a:pt x="2701119" y="2892853"/>
                  <a:pt x="2724459" y="2884615"/>
                  <a:pt x="2743681" y="2850291"/>
                </a:cubicBezTo>
                <a:cubicBezTo>
                  <a:pt x="2762903" y="2815967"/>
                  <a:pt x="2778006" y="2740453"/>
                  <a:pt x="2784871" y="2702010"/>
                </a:cubicBezTo>
                <a:cubicBezTo>
                  <a:pt x="2791736" y="2663567"/>
                  <a:pt x="2762903" y="2626497"/>
                  <a:pt x="2784871" y="2619632"/>
                </a:cubicBezTo>
                <a:cubicBezTo>
                  <a:pt x="2806839" y="2612767"/>
                  <a:pt x="2883725" y="2636108"/>
                  <a:pt x="2916676" y="2660821"/>
                </a:cubicBezTo>
                <a:cubicBezTo>
                  <a:pt x="2949627" y="2685534"/>
                  <a:pt x="2951001" y="2740454"/>
                  <a:pt x="2982579" y="2767913"/>
                </a:cubicBezTo>
                <a:cubicBezTo>
                  <a:pt x="3014157" y="2795372"/>
                  <a:pt x="3063584" y="2798119"/>
                  <a:pt x="3106146" y="2825578"/>
                </a:cubicBezTo>
                <a:cubicBezTo>
                  <a:pt x="3148708" y="2853037"/>
                  <a:pt x="3237952" y="2932670"/>
                  <a:pt x="3237952" y="2932670"/>
                </a:cubicBezTo>
                <a:cubicBezTo>
                  <a:pt x="3294244" y="2977978"/>
                  <a:pt x="3384860" y="3054865"/>
                  <a:pt x="3443898" y="3097427"/>
                </a:cubicBezTo>
                <a:cubicBezTo>
                  <a:pt x="3502936" y="3139989"/>
                  <a:pt x="3552363" y="3150973"/>
                  <a:pt x="3592179" y="3188043"/>
                </a:cubicBezTo>
                <a:cubicBezTo>
                  <a:pt x="3631995" y="3225113"/>
                  <a:pt x="3648471" y="3289643"/>
                  <a:pt x="3682795" y="3319848"/>
                </a:cubicBezTo>
                <a:cubicBezTo>
                  <a:pt x="3717119" y="3350053"/>
                  <a:pt x="3772039" y="3347307"/>
                  <a:pt x="3798125" y="3369275"/>
                </a:cubicBezTo>
                <a:cubicBezTo>
                  <a:pt x="3824211" y="3391243"/>
                  <a:pt x="3815974" y="3421449"/>
                  <a:pt x="3839314" y="3451654"/>
                </a:cubicBezTo>
                <a:cubicBezTo>
                  <a:pt x="3862654" y="3481859"/>
                  <a:pt x="3916201" y="3517557"/>
                  <a:pt x="3938168" y="3550508"/>
                </a:cubicBezTo>
                <a:cubicBezTo>
                  <a:pt x="3960135" y="3583459"/>
                  <a:pt x="3960135" y="3612292"/>
                  <a:pt x="3971119" y="3649362"/>
                </a:cubicBezTo>
                <a:cubicBezTo>
                  <a:pt x="3982103" y="3686432"/>
                  <a:pt x="3994460" y="3745470"/>
                  <a:pt x="4004071" y="3772929"/>
                </a:cubicBezTo>
                <a:cubicBezTo>
                  <a:pt x="4013682" y="3800388"/>
                  <a:pt x="4013682" y="3803134"/>
                  <a:pt x="4028784" y="3814118"/>
                </a:cubicBezTo>
                <a:cubicBezTo>
                  <a:pt x="4043886" y="3825102"/>
                  <a:pt x="4082330" y="3830594"/>
                  <a:pt x="4094687" y="3838832"/>
                </a:cubicBezTo>
                <a:cubicBezTo>
                  <a:pt x="4107044" y="3847070"/>
                  <a:pt x="4089195" y="3867664"/>
                  <a:pt x="4102925" y="3863545"/>
                </a:cubicBezTo>
                <a:cubicBezTo>
                  <a:pt x="4116655" y="3859426"/>
                  <a:pt x="4161962" y="3816864"/>
                  <a:pt x="4177065" y="3814118"/>
                </a:cubicBezTo>
                <a:cubicBezTo>
                  <a:pt x="4192168" y="3811372"/>
                  <a:pt x="4197660" y="3822356"/>
                  <a:pt x="4193541" y="3847070"/>
                </a:cubicBezTo>
                <a:cubicBezTo>
                  <a:pt x="4189422" y="3871784"/>
                  <a:pt x="4152352" y="3944551"/>
                  <a:pt x="4152352" y="3962400"/>
                </a:cubicBezTo>
                <a:cubicBezTo>
                  <a:pt x="4152352" y="3980249"/>
                  <a:pt x="4172947" y="3961027"/>
                  <a:pt x="4193541" y="3954162"/>
                </a:cubicBezTo>
                <a:cubicBezTo>
                  <a:pt x="4214136" y="3947297"/>
                  <a:pt x="4263562" y="3912972"/>
                  <a:pt x="4275919" y="3921210"/>
                </a:cubicBezTo>
                <a:cubicBezTo>
                  <a:pt x="4288276" y="3929448"/>
                  <a:pt x="4271800" y="3977503"/>
                  <a:pt x="4267681" y="4003589"/>
                </a:cubicBezTo>
                <a:cubicBezTo>
                  <a:pt x="4263562" y="4029675"/>
                  <a:pt x="4245714" y="4070864"/>
                  <a:pt x="4251206" y="4077729"/>
                </a:cubicBezTo>
                <a:cubicBezTo>
                  <a:pt x="4256698" y="4084594"/>
                  <a:pt x="4285530" y="4048897"/>
                  <a:pt x="4300633" y="4044778"/>
                </a:cubicBezTo>
                <a:cubicBezTo>
                  <a:pt x="4315736" y="4040659"/>
                  <a:pt x="4339076" y="4033794"/>
                  <a:pt x="4341822" y="4053016"/>
                </a:cubicBezTo>
                <a:cubicBezTo>
                  <a:pt x="4344568" y="4072238"/>
                  <a:pt x="4311617" y="4146378"/>
                  <a:pt x="4317109" y="4160108"/>
                </a:cubicBezTo>
                <a:cubicBezTo>
                  <a:pt x="4322601" y="4173838"/>
                  <a:pt x="4363789" y="4136767"/>
                  <a:pt x="4374773" y="4135394"/>
                </a:cubicBezTo>
                <a:cubicBezTo>
                  <a:pt x="4385757" y="4134021"/>
                  <a:pt x="4381638" y="4132648"/>
                  <a:pt x="4383011" y="4151870"/>
                </a:cubicBezTo>
                <a:cubicBezTo>
                  <a:pt x="4384384" y="4171092"/>
                  <a:pt x="4381638" y="4228757"/>
                  <a:pt x="4383011" y="4250724"/>
                </a:cubicBezTo>
                <a:cubicBezTo>
                  <a:pt x="4384384" y="4272691"/>
                  <a:pt x="4377519" y="4274064"/>
                  <a:pt x="4391249" y="4283675"/>
                </a:cubicBezTo>
                <a:cubicBezTo>
                  <a:pt x="4404979" y="4293286"/>
                  <a:pt x="4435185" y="4274065"/>
                  <a:pt x="4465390" y="4308389"/>
                </a:cubicBezTo>
                <a:cubicBezTo>
                  <a:pt x="4495595" y="4342713"/>
                  <a:pt x="4542276" y="4442940"/>
                  <a:pt x="4572481" y="4489621"/>
                </a:cubicBezTo>
                <a:cubicBezTo>
                  <a:pt x="4602686" y="4536302"/>
                  <a:pt x="4624654" y="4562388"/>
                  <a:pt x="4646622" y="4588475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НОВОРОССИЙСК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125715" y="3877006"/>
            <a:ext cx="1122683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</a:t>
            </a:r>
          </a:p>
        </p:txBody>
      </p:sp>
      <p:sp>
        <p:nvSpPr>
          <p:cNvPr id="124" name="Text Box 182"/>
          <p:cNvSpPr txBox="1">
            <a:spLocks noChangeArrowheads="1"/>
          </p:cNvSpPr>
          <p:nvPr/>
        </p:nvSpPr>
        <p:spPr bwMode="auto">
          <a:xfrm>
            <a:off x="5329692" y="3185038"/>
            <a:ext cx="918706" cy="15956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 Box 182"/>
          <p:cNvSpPr txBox="1">
            <a:spLocks noChangeArrowheads="1"/>
          </p:cNvSpPr>
          <p:nvPr/>
        </p:nvSpPr>
        <p:spPr bwMode="auto">
          <a:xfrm>
            <a:off x="1926260" y="473726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 Box 182"/>
          <p:cNvSpPr txBox="1">
            <a:spLocks noChangeArrowheads="1"/>
          </p:cNvSpPr>
          <p:nvPr/>
        </p:nvSpPr>
        <p:spPr bwMode="auto">
          <a:xfrm>
            <a:off x="1991008" y="4265621"/>
            <a:ext cx="847078" cy="1434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Глебовское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 Box 182"/>
          <p:cNvSpPr txBox="1">
            <a:spLocks noChangeArrowheads="1"/>
          </p:cNvSpPr>
          <p:nvPr/>
        </p:nvSpPr>
        <p:spPr bwMode="auto">
          <a:xfrm>
            <a:off x="2152268" y="349931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Васильевка</a:t>
            </a:r>
          </a:p>
        </p:txBody>
      </p:sp>
      <p:sp>
        <p:nvSpPr>
          <p:cNvPr id="130" name="Text Box 182"/>
          <p:cNvSpPr txBox="1">
            <a:spLocks noChangeArrowheads="1"/>
          </p:cNvSpPr>
          <p:nvPr/>
        </p:nvSpPr>
        <p:spPr bwMode="auto">
          <a:xfrm>
            <a:off x="3653059" y="2906275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Цемдолина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sp>
        <p:nvSpPr>
          <p:cNvPr id="132" name="Text Box 182"/>
          <p:cNvSpPr txBox="1">
            <a:spLocks noChangeArrowheads="1"/>
          </p:cNvSpPr>
          <p:nvPr/>
        </p:nvSpPr>
        <p:spPr bwMode="auto">
          <a:xfrm>
            <a:off x="2609336" y="286413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Борисовка</a:t>
            </a:r>
          </a:p>
        </p:txBody>
      </p:sp>
      <p:sp>
        <p:nvSpPr>
          <p:cNvPr id="133" name="Text Box 182"/>
          <p:cNvSpPr txBox="1">
            <a:spLocks noChangeArrowheads="1"/>
          </p:cNvSpPr>
          <p:nvPr/>
        </p:nvSpPr>
        <p:spPr bwMode="auto">
          <a:xfrm>
            <a:off x="3448622" y="1673164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 Box 182"/>
          <p:cNvSpPr txBox="1">
            <a:spLocks noChangeArrowheads="1"/>
          </p:cNvSpPr>
          <p:nvPr/>
        </p:nvSpPr>
        <p:spPr bwMode="auto">
          <a:xfrm>
            <a:off x="2893386" y="2276121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 Box 182"/>
          <p:cNvSpPr txBox="1">
            <a:spLocks noChangeArrowheads="1"/>
          </p:cNvSpPr>
          <p:nvPr/>
        </p:nvSpPr>
        <p:spPr bwMode="auto">
          <a:xfrm>
            <a:off x="3528277" y="1398722"/>
            <a:ext cx="1029625" cy="18058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Владимировка</a:t>
            </a:r>
          </a:p>
        </p:txBody>
      </p:sp>
      <p:grpSp>
        <p:nvGrpSpPr>
          <p:cNvPr id="40" name="Group 151"/>
          <p:cNvGrpSpPr>
            <a:grpSpLocks/>
          </p:cNvGrpSpPr>
          <p:nvPr/>
        </p:nvGrpSpPr>
        <p:grpSpPr bwMode="auto">
          <a:xfrm>
            <a:off x="8268937" y="2219637"/>
            <a:ext cx="392060" cy="185467"/>
            <a:chOff x="7296" y="1248"/>
            <a:chExt cx="2672" cy="960"/>
          </a:xfrm>
        </p:grpSpPr>
        <p:sp>
          <p:nvSpPr>
            <p:cNvPr id="41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60" name="Group 1944"/>
          <p:cNvGrpSpPr>
            <a:grpSpLocks/>
          </p:cNvGrpSpPr>
          <p:nvPr/>
        </p:nvGrpSpPr>
        <p:grpSpPr bwMode="auto">
          <a:xfrm rot="21408882" flipH="1">
            <a:off x="5458137" y="4075484"/>
            <a:ext cx="532449" cy="475401"/>
            <a:chOff x="354" y="4639"/>
            <a:chExt cx="637" cy="528"/>
          </a:xfrm>
        </p:grpSpPr>
        <p:grpSp>
          <p:nvGrpSpPr>
            <p:cNvPr id="6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42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9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0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1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0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9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0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9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9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0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9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5608723" y="3463741"/>
            <a:ext cx="168841" cy="200804"/>
            <a:chOff x="7198893" y="6400559"/>
            <a:chExt cx="168841" cy="200804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3" name="Text Box 182"/>
          <p:cNvSpPr txBox="1">
            <a:spLocks noChangeArrowheads="1"/>
          </p:cNvSpPr>
          <p:nvPr/>
        </p:nvSpPr>
        <p:spPr bwMode="auto">
          <a:xfrm>
            <a:off x="207724" y="524225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Text Box 182"/>
          <p:cNvSpPr txBox="1">
            <a:spLocks noChangeArrowheads="1"/>
          </p:cNvSpPr>
          <p:nvPr/>
        </p:nvSpPr>
        <p:spPr bwMode="auto">
          <a:xfrm>
            <a:off x="395021" y="4557557"/>
            <a:ext cx="1088214" cy="16468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Абрау-Дюрсо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62538" y="1022422"/>
            <a:ext cx="612536" cy="2039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А-290</a:t>
            </a:r>
          </a:p>
        </p:txBody>
      </p:sp>
      <p:grpSp>
        <p:nvGrpSpPr>
          <p:cNvPr id="137" name="Группа 1145"/>
          <p:cNvGrpSpPr/>
          <p:nvPr/>
        </p:nvGrpSpPr>
        <p:grpSpPr>
          <a:xfrm>
            <a:off x="6897577" y="5151121"/>
            <a:ext cx="2249979" cy="1694946"/>
            <a:chOff x="6759625" y="4893992"/>
            <a:chExt cx="2096871" cy="1946188"/>
          </a:xfrm>
        </p:grpSpPr>
        <p:sp>
          <p:nvSpPr>
            <p:cNvPr id="162" name="Rectangle 93"/>
            <p:cNvSpPr>
              <a:spLocks noChangeArrowheads="1"/>
            </p:cNvSpPr>
            <p:nvPr/>
          </p:nvSpPr>
          <p:spPr bwMode="auto">
            <a:xfrm>
              <a:off x="6759625" y="4918615"/>
              <a:ext cx="2096871" cy="19215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7197788" y="4893992"/>
              <a:ext cx="1606383" cy="179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4" name="Text Box 97"/>
            <p:cNvSpPr txBox="1">
              <a:spLocks noChangeArrowheads="1"/>
            </p:cNvSpPr>
            <p:nvPr/>
          </p:nvSpPr>
          <p:spPr bwMode="auto">
            <a:xfrm>
              <a:off x="7187581" y="6232909"/>
              <a:ext cx="1609849" cy="26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49" name="Text Box 97"/>
          <p:cNvSpPr txBox="1">
            <a:spLocks noChangeArrowheads="1"/>
          </p:cNvSpPr>
          <p:nvPr/>
        </p:nvSpPr>
        <p:spPr bwMode="auto">
          <a:xfrm>
            <a:off x="7463224" y="6343008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Трансформаторные подстанции</a:t>
            </a:r>
          </a:p>
        </p:txBody>
      </p:sp>
      <p:sp>
        <p:nvSpPr>
          <p:cNvPr id="151" name="Text Box 97"/>
          <p:cNvSpPr txBox="1">
            <a:spLocks noChangeArrowheads="1"/>
          </p:cNvSpPr>
          <p:nvPr/>
        </p:nvSpPr>
        <p:spPr bwMode="auto">
          <a:xfrm>
            <a:off x="7463224" y="6583917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Электростанции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050504" y="5742907"/>
            <a:ext cx="296779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7463224" y="5642505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35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68" name="Прямая со стрелкой 167"/>
          <p:cNvCxnSpPr/>
          <p:nvPr/>
        </p:nvCxnSpPr>
        <p:spPr>
          <a:xfrm>
            <a:off x="7050504" y="5986921"/>
            <a:ext cx="29677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 Box 97"/>
          <p:cNvSpPr txBox="1">
            <a:spLocks noChangeArrowheads="1"/>
          </p:cNvSpPr>
          <p:nvPr/>
        </p:nvSpPr>
        <p:spPr bwMode="auto">
          <a:xfrm>
            <a:off x="7463224" y="5886519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220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0" name="Прямая со стрелкой 169"/>
          <p:cNvCxnSpPr/>
          <p:nvPr/>
        </p:nvCxnSpPr>
        <p:spPr>
          <a:xfrm>
            <a:off x="7050504" y="6191763"/>
            <a:ext cx="29677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7463224" y="6091361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110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126704" y="6328370"/>
            <a:ext cx="168841" cy="200804"/>
            <a:chOff x="7198893" y="6400559"/>
            <a:chExt cx="168841" cy="20080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6" name="Скругленный прямоугольник 175"/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7018545" y="5437481"/>
            <a:ext cx="432644" cy="107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Р-250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7460849" y="5388354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Обозначение автодороги</a:t>
            </a:r>
          </a:p>
        </p:txBody>
      </p:sp>
      <p:sp>
        <p:nvSpPr>
          <p:cNvPr id="125" name="Text Box 182"/>
          <p:cNvSpPr txBox="1">
            <a:spLocks noChangeArrowheads="1"/>
          </p:cNvSpPr>
          <p:nvPr/>
        </p:nvSpPr>
        <p:spPr bwMode="auto">
          <a:xfrm>
            <a:off x="851487" y="3013098"/>
            <a:ext cx="113952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хутора</a:t>
            </a:r>
          </a:p>
        </p:txBody>
      </p: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1735396" y="511732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5653034" y="3607150"/>
            <a:ext cx="168841" cy="200804"/>
            <a:chOff x="7198893" y="6400559"/>
            <a:chExt cx="168841" cy="200804"/>
          </a:xfrm>
        </p:grpSpPr>
        <p:sp>
          <p:nvSpPr>
            <p:cNvPr id="179" name="Скругленный прямоугольник 178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3774712" y="2703677"/>
            <a:ext cx="168841" cy="200804"/>
            <a:chOff x="7198893" y="6400559"/>
            <a:chExt cx="168841" cy="200804"/>
          </a:xfrm>
        </p:grpSpPr>
        <p:sp>
          <p:nvSpPr>
            <p:cNvPr id="182" name="Скругленный прямоугольник 181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Новороссийска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4634621" y="5464961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ТЭЦ</a:t>
            </a:r>
          </a:p>
        </p:txBody>
      </p:sp>
      <p:sp>
        <p:nvSpPr>
          <p:cNvPr id="259" name="Text Box 182"/>
          <p:cNvSpPr txBox="1">
            <a:spLocks noChangeArrowheads="1"/>
          </p:cNvSpPr>
          <p:nvPr/>
        </p:nvSpPr>
        <p:spPr bwMode="auto">
          <a:xfrm>
            <a:off x="3361522" y="4052920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1264608" y="4141561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12;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41 104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4 846.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4;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13 701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–1 615.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29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0997" y="2116531"/>
            <a:ext cx="1033247" cy="458210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20 м/с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H="1">
              <a:off x="2947537" y="3755193"/>
              <a:ext cx="393564" cy="20407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E11B42D1-1687-46F0-8952-5C38E504A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300530"/>
              </p:ext>
            </p:extLst>
          </p:nvPr>
        </p:nvGraphicFramePr>
        <p:xfrm>
          <a:off x="9799" y="671365"/>
          <a:ext cx="4664386" cy="1237833"/>
        </p:xfrm>
        <a:graphic>
          <a:graphicData uri="http://schemas.openxmlformats.org/drawingml/2006/table">
            <a:tbl>
              <a:tblPr/>
              <a:tblGrid>
                <a:gridCol w="601858">
                  <a:extLst>
                    <a:ext uri="{9D8B030D-6E8A-4147-A177-3AD203B41FA5}">
                      <a16:colId xmlns:a16="http://schemas.microsoft.com/office/drawing/2014/main" xmlns="" val="173870032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5192594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64718088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88462175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368412631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052898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66446007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1936196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98156609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258452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81993973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5829781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04202921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71471935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73121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7138266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062642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0521785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8940089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0290819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4004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67581147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2041770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063263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73552849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24889785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23944176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14339147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2984890533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432860656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187554515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3761815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4455987"/>
                  </a:ext>
                </a:extLst>
              </a:tr>
              <a:tr h="359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7326965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Новороссийск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7209379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67" y="2599175"/>
            <a:ext cx="2510105" cy="1590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E:\!!!!!!!ОММиОППМ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" y="666853"/>
            <a:ext cx="9148545" cy="61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ГЕЛЕНДЖИК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2719680" y="341006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Голубая Бухта</a:t>
            </a:r>
          </a:p>
        </p:txBody>
      </p: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Геленджик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5881119" y="4003862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М-4</a:t>
            </a: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4517889" y="2957280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55;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68 663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6 711.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20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7 641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–1 563.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90" y="239610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1000" y="2348632"/>
            <a:ext cx="1223409" cy="489040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СВ,</a:t>
              </a:r>
              <a:r>
                <a:rPr 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H="1">
              <a:off x="2971997" y="3752407"/>
              <a:ext cx="360007" cy="20261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32" name="Picture 4" descr="E:\!!!!!!!ОММиОППМ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32" y="974300"/>
            <a:ext cx="3127348" cy="1578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Text Box 182"/>
          <p:cNvSpPr txBox="1">
            <a:spLocks noChangeArrowheads="1"/>
          </p:cNvSpPr>
          <p:nvPr/>
        </p:nvSpPr>
        <p:spPr bwMode="auto">
          <a:xfrm>
            <a:off x="2872080" y="368639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Солнцедар</a:t>
            </a:r>
          </a:p>
        </p:txBody>
      </p:sp>
      <p:sp>
        <p:nvSpPr>
          <p:cNvPr id="190" name="Text Box 182"/>
          <p:cNvSpPr txBox="1">
            <a:spLocks noChangeArrowheads="1"/>
          </p:cNvSpPr>
          <p:nvPr/>
        </p:nvSpPr>
        <p:spPr bwMode="auto">
          <a:xfrm>
            <a:off x="3478910" y="399825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Тонкий Мыс</a:t>
            </a:r>
          </a:p>
        </p:txBody>
      </p:sp>
      <p:sp>
        <p:nvSpPr>
          <p:cNvPr id="191" name="Text Box 182"/>
          <p:cNvSpPr txBox="1">
            <a:spLocks noChangeArrowheads="1"/>
          </p:cNvSpPr>
          <p:nvPr/>
        </p:nvSpPr>
        <p:spPr bwMode="auto">
          <a:xfrm>
            <a:off x="4112529" y="432343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Толстый Мыс</a:t>
            </a:r>
          </a:p>
        </p:txBody>
      </p:sp>
      <p:sp>
        <p:nvSpPr>
          <p:cNvPr id="192" name="Text Box 182"/>
          <p:cNvSpPr txBox="1">
            <a:spLocks noChangeArrowheads="1"/>
          </p:cNvSpPr>
          <p:nvPr/>
        </p:nvSpPr>
        <p:spPr bwMode="auto">
          <a:xfrm>
            <a:off x="4736516" y="403401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Геленджик</a:t>
            </a:r>
          </a:p>
        </p:txBody>
      </p: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5283702" y="43992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Магилат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Text Box 182"/>
          <p:cNvSpPr txBox="1">
            <a:spLocks noChangeArrowheads="1"/>
          </p:cNvSpPr>
          <p:nvPr/>
        </p:nvSpPr>
        <p:spPr bwMode="auto">
          <a:xfrm>
            <a:off x="5283702" y="25641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Адербиевка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" name="Text Box 182"/>
          <p:cNvSpPr txBox="1">
            <a:spLocks noChangeArrowheads="1"/>
          </p:cNvSpPr>
          <p:nvPr/>
        </p:nvSpPr>
        <p:spPr bwMode="auto">
          <a:xfrm>
            <a:off x="4352333" y="217992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Марьина Роща</a:t>
            </a:r>
          </a:p>
        </p:txBody>
      </p:sp>
      <p:sp>
        <p:nvSpPr>
          <p:cNvPr id="197" name="Text Box 182"/>
          <p:cNvSpPr txBox="1">
            <a:spLocks noChangeArrowheads="1"/>
          </p:cNvSpPr>
          <p:nvPr/>
        </p:nvSpPr>
        <p:spPr bwMode="auto">
          <a:xfrm>
            <a:off x="7863180" y="447586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Возрождение</a:t>
            </a:r>
          </a:p>
        </p:txBody>
      </p:sp>
      <p:sp>
        <p:nvSpPr>
          <p:cNvPr id="198" name="Text Box 182"/>
          <p:cNvSpPr txBox="1">
            <a:spLocks noChangeArrowheads="1"/>
          </p:cNvSpPr>
          <p:nvPr/>
        </p:nvSpPr>
        <p:spPr bwMode="auto">
          <a:xfrm>
            <a:off x="6460182" y="451762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Светлый</a:t>
            </a:r>
          </a:p>
        </p:txBody>
      </p:sp>
      <p:sp>
        <p:nvSpPr>
          <p:cNvPr id="199" name="Text Box 182"/>
          <p:cNvSpPr txBox="1">
            <a:spLocks noChangeArrowheads="1"/>
          </p:cNvSpPr>
          <p:nvPr/>
        </p:nvSpPr>
        <p:spPr bwMode="auto">
          <a:xfrm>
            <a:off x="5721960" y="587774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Дивноморское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5535064" y="1974300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BC24CB03-DD30-4AE9-9B19-71589B1FE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700736"/>
              </p:ext>
            </p:extLst>
          </p:nvPr>
        </p:nvGraphicFramePr>
        <p:xfrm>
          <a:off x="13212" y="684906"/>
          <a:ext cx="4572948" cy="1251518"/>
        </p:xfrm>
        <a:graphic>
          <a:graphicData uri="http://schemas.openxmlformats.org/drawingml/2006/table">
            <a:tbl>
              <a:tblPr/>
              <a:tblGrid>
                <a:gridCol w="590058">
                  <a:extLst>
                    <a:ext uri="{9D8B030D-6E8A-4147-A177-3AD203B41FA5}">
                      <a16:colId xmlns:a16="http://schemas.microsoft.com/office/drawing/2014/main" xmlns="" val="345210666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746078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31157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07614578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638760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81635248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8649247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504785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86926207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759273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5690232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1165324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92487654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0817479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35720015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1927863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4575262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3684444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6095479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8222760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53306023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08640148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90900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13763113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98284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6768055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64943256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79750277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1916144105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3798084929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259281449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5652979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8889977"/>
                  </a:ext>
                </a:extLst>
              </a:tr>
              <a:tr h="373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4564650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Геленджик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2243457"/>
                  </a:ext>
                </a:extLst>
              </a:tr>
            </a:tbl>
          </a:graphicData>
        </a:graphic>
      </p:graphicFrame>
      <p:sp>
        <p:nvSpPr>
          <p:cNvPr id="56" name="Скругленный прямоугольник 175">
            <a:extLst>
              <a:ext uri="{FF2B5EF4-FFF2-40B4-BE49-F238E27FC236}">
                <a16:creationId xmlns:a16="http://schemas.microsoft.com/office/drawing/2014/main" xmlns="" id="{1C2BAA14-7372-4C69-93B3-A422E682ED9D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39A128CE-BC29-484C-8AAC-E45D808650A2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33" y="2684881"/>
            <a:ext cx="2552023" cy="1407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3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E:\!!!!!!!ОММиОППМ\туапсе сх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4" y="676771"/>
            <a:ext cx="9180015" cy="61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ТУАПСЕ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Туапсе</a:t>
            </a: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23;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63 185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19 930.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11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11 523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–3 313.</a:t>
              </a:r>
            </a:p>
          </p:txBody>
        </p:sp>
      </p:grp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4558861" y="230581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Красное</a:t>
            </a:r>
          </a:p>
        </p:txBody>
      </p:sp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5189306" y="4469179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3" descr="E:\!!!!!!!ОММиОППМ\туапсе схе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6" y="957578"/>
            <a:ext cx="3128233" cy="17101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182"/>
          <p:cNvSpPr txBox="1">
            <a:spLocks noChangeArrowheads="1"/>
          </p:cNvSpPr>
          <p:nvPr/>
        </p:nvSpPr>
        <p:spPr bwMode="auto">
          <a:xfrm>
            <a:off x="4860745" y="203039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Цыпка</a:t>
            </a:r>
          </a:p>
        </p:txBody>
      </p:sp>
      <p:sp>
        <p:nvSpPr>
          <p:cNvPr id="62" name="Text Box 182"/>
          <p:cNvSpPr txBox="1">
            <a:spLocks noChangeArrowheads="1"/>
          </p:cNvSpPr>
          <p:nvPr/>
        </p:nvSpPr>
        <p:spPr bwMode="auto">
          <a:xfrm>
            <a:off x="3402409" y="242416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Мессажай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 Box 182"/>
          <p:cNvSpPr txBox="1">
            <a:spLocks noChangeArrowheads="1"/>
          </p:cNvSpPr>
          <p:nvPr/>
        </p:nvSpPr>
        <p:spPr bwMode="auto">
          <a:xfrm>
            <a:off x="4112529" y="307491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Пригородный</a:t>
            </a:r>
          </a:p>
        </p:txBody>
      </p:sp>
      <p:sp>
        <p:nvSpPr>
          <p:cNvPr id="64" name="Text Box 182"/>
          <p:cNvSpPr txBox="1">
            <a:spLocks noChangeArrowheads="1"/>
          </p:cNvSpPr>
          <p:nvPr/>
        </p:nvSpPr>
        <p:spPr bwMode="auto">
          <a:xfrm>
            <a:off x="3402408" y="331997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Пролетарский городок</a:t>
            </a:r>
          </a:p>
        </p:txBody>
      </p:sp>
      <p:sp>
        <p:nvSpPr>
          <p:cNvPr id="65" name="Text Box 182"/>
          <p:cNvSpPr txBox="1">
            <a:spLocks noChangeArrowheads="1"/>
          </p:cNvSpPr>
          <p:nvPr/>
        </p:nvSpPr>
        <p:spPr bwMode="auto">
          <a:xfrm>
            <a:off x="2803877" y="387990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Туапсе</a:t>
            </a:r>
          </a:p>
        </p:txBody>
      </p:sp>
      <p:sp>
        <p:nvSpPr>
          <p:cNvPr id="66" name="Text Box 182"/>
          <p:cNvSpPr txBox="1">
            <a:spLocks noChangeArrowheads="1"/>
          </p:cNvSpPr>
          <p:nvPr/>
        </p:nvSpPr>
        <p:spPr bwMode="auto">
          <a:xfrm>
            <a:off x="3898250" y="428219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Кроянское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 Box 182"/>
          <p:cNvSpPr txBox="1">
            <a:spLocks noChangeArrowheads="1"/>
          </p:cNvSpPr>
          <p:nvPr/>
        </p:nvSpPr>
        <p:spPr bwMode="auto">
          <a:xfrm>
            <a:off x="3796211" y="4813930"/>
            <a:ext cx="1094373" cy="404718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Поселок пансионата «Южный»</a:t>
            </a:r>
          </a:p>
        </p:txBody>
      </p:sp>
      <p:sp>
        <p:nvSpPr>
          <p:cNvPr id="68" name="Text Box 182"/>
          <p:cNvSpPr txBox="1">
            <a:spLocks noChangeArrowheads="1"/>
          </p:cNvSpPr>
          <p:nvPr/>
        </p:nvSpPr>
        <p:spPr bwMode="auto">
          <a:xfrm>
            <a:off x="4011674" y="531874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Дедеркой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AutoShape 108"/>
          <p:cNvSpPr>
            <a:spLocks noChangeArrowheads="1"/>
          </p:cNvSpPr>
          <p:nvPr/>
        </p:nvSpPr>
        <p:spPr bwMode="auto">
          <a:xfrm>
            <a:off x="4890584" y="3837669"/>
            <a:ext cx="1365929" cy="278946"/>
          </a:xfrm>
          <a:prstGeom prst="wedgeRectCallout">
            <a:avLst>
              <a:gd name="adj1" fmla="val -118550"/>
              <a:gd name="adj2" fmla="val -10253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Электростанция</a:t>
            </a:r>
            <a:endParaRPr lang="ru-RU" i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84546D2-B266-4FD8-AB8C-AA504D01F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807098"/>
              </p:ext>
            </p:extLst>
          </p:nvPr>
        </p:nvGraphicFramePr>
        <p:xfrm>
          <a:off x="-7033" y="667464"/>
          <a:ext cx="4897621" cy="1336629"/>
        </p:xfrm>
        <a:graphic>
          <a:graphicData uri="http://schemas.openxmlformats.org/drawingml/2006/table">
            <a:tbl>
              <a:tblPr/>
              <a:tblGrid>
                <a:gridCol w="631951">
                  <a:extLst>
                    <a:ext uri="{9D8B030D-6E8A-4147-A177-3AD203B41FA5}">
                      <a16:colId xmlns:a16="http://schemas.microsoft.com/office/drawing/2014/main" xmlns="" val="1895791648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60583870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1884006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86482791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95490971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4245636675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65137706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28506319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33808412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846243013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09759690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68248943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412082291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8707763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70111986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14135468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76836585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59264109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6667476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984257300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87996171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126391456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71668492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39794754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524469736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2529794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14135917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038252502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2175273794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3103021748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279039254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0175376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6594836"/>
                  </a:ext>
                </a:extLst>
              </a:tr>
              <a:tr h="36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1186749"/>
                  </a:ext>
                </a:extLst>
              </a:tr>
              <a:tr h="295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Туапсинский 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1738127"/>
                  </a:ext>
                </a:extLst>
              </a:tr>
            </a:tbl>
          </a:graphicData>
        </a:graphic>
      </p:graphicFrame>
      <p:sp>
        <p:nvSpPr>
          <p:cNvPr id="52" name="Скругленный прямоугольник 175">
            <a:extLst>
              <a:ext uri="{FF2B5EF4-FFF2-40B4-BE49-F238E27FC236}">
                <a16:creationId xmlns:a16="http://schemas.microsoft.com/office/drawing/2014/main" xmlns="" id="{83575068-C400-474D-B210-F6F3CD9D9146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D7ECAC5-004C-407D-8AFD-136D723FE849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69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40973" y="2116694"/>
            <a:ext cx="1262893" cy="551057"/>
            <a:chOff x="2309630" y="3736584"/>
            <a:chExt cx="1046000" cy="229362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309630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СВ,</a:t>
              </a:r>
              <a:r>
                <a:rPr 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56" name="Прямая со стрелкой 55"/>
            <p:cNvCxnSpPr/>
            <p:nvPr/>
          </p:nvCxnSpPr>
          <p:spPr>
            <a:xfrm flipH="1">
              <a:off x="2890410" y="3741416"/>
              <a:ext cx="465219" cy="22167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2787184"/>
            <a:ext cx="2480831" cy="1495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550133</TotalTime>
  <Words>1676</Words>
  <Application>Microsoft Office PowerPoint</Application>
  <PresentationFormat>Экран (4:3)</PresentationFormat>
  <Paragraphs>586</Paragraphs>
  <Slides>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25573</cp:revision>
  <cp:lastPrinted>2021-09-19T17:11:09Z</cp:lastPrinted>
  <dcterms:created xsi:type="dcterms:W3CDTF">2014-09-08T13:21:12Z</dcterms:created>
  <dcterms:modified xsi:type="dcterms:W3CDTF">2021-10-04T13:44:22Z</dcterms:modified>
</cp:coreProperties>
</file>