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21" r:id="rId1"/>
  </p:sldMasterIdLst>
  <p:notesMasterIdLst>
    <p:notesMasterId r:id="rId7"/>
  </p:notesMasterIdLst>
  <p:handoutMasterIdLst>
    <p:handoutMasterId r:id="rId8"/>
  </p:handoutMasterIdLst>
  <p:sldIdLst>
    <p:sldId id="8070" r:id="rId2"/>
    <p:sldId id="8052" r:id="rId3"/>
    <p:sldId id="8071" r:id="rId4"/>
    <p:sldId id="8066" r:id="rId5"/>
    <p:sldId id="8067" r:id="rId6"/>
  </p:sldIdLst>
  <p:sldSz cx="9144000" cy="6858000" type="screen4x3"/>
  <p:notesSz cx="9939338" cy="68072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E587F38-6BCC-4E5F-A969-F447CE76924F}">
          <p14:sldIdLst>
            <p14:sldId id="8070"/>
            <p14:sldId id="8052"/>
            <p14:sldId id="8071"/>
            <p14:sldId id="8066"/>
            <p14:sldId id="8067"/>
          </p14:sldIdLst>
        </p14:section>
      </p14:sectionLst>
    </p:ext>
    <p:ext uri="{EFAFB233-063F-42B5-8137-9DF3F51BA10A}">
      <p15:sldGuideLst xmlns:p15="http://schemas.microsoft.com/office/powerpoint/2012/main">
        <p15:guide id="2" pos="3628" userDrawn="1">
          <p15:clr>
            <a:srgbClr val="A4A3A4"/>
          </p15:clr>
        </p15:guide>
        <p15:guide id="3" orient="horz" pos="4320" userDrawn="1">
          <p15:clr>
            <a:srgbClr val="A4A3A4"/>
          </p15:clr>
        </p15:guide>
        <p15:guide id="4" pos="272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32" initials="A" lastIdx="1" clrIdx="0"/>
  <p:cmAuthor id="2" name="User" initials="U" lastIdx="1" clrIdx="1"/>
  <p:cmAuthor id="3" name="ARM_9" initials="A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0000"/>
    <a:srgbClr val="000000"/>
    <a:srgbClr val="181DF8"/>
    <a:srgbClr val="EE1AD0"/>
    <a:srgbClr val="3DF353"/>
    <a:srgbClr val="EFF4ED"/>
    <a:srgbClr val="4ADFE6"/>
    <a:srgbClr val="563BF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240" autoAdjust="0"/>
    <p:restoredTop sz="96404" autoAdjust="0"/>
  </p:normalViewPr>
  <p:slideViewPr>
    <p:cSldViewPr snapToGrid="0">
      <p:cViewPr>
        <p:scale>
          <a:sx n="100" d="100"/>
          <a:sy n="100" d="100"/>
        </p:scale>
        <p:origin x="2142" y="348"/>
      </p:cViewPr>
      <p:guideLst>
        <p:guide pos="3628"/>
        <p:guide orient="horz" pos="4320"/>
        <p:guide pos="2721"/>
      </p:guideLst>
    </p:cSldViewPr>
  </p:slideViewPr>
  <p:outlineViewPr>
    <p:cViewPr>
      <p:scale>
        <a:sx n="66" d="100"/>
        <a:sy n="66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87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9" y="151"/>
            <a:ext cx="4307343" cy="340994"/>
          </a:xfrm>
          <a:prstGeom prst="rect">
            <a:avLst/>
          </a:prstGeom>
        </p:spPr>
        <p:txBody>
          <a:bodyPr vert="horz" lIns="88067" tIns="44027" rIns="88067" bIns="44027" rtlCol="0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9915" y="151"/>
            <a:ext cx="4307343" cy="340994"/>
          </a:xfrm>
          <a:prstGeom prst="rect">
            <a:avLst/>
          </a:prstGeom>
        </p:spPr>
        <p:txBody>
          <a:bodyPr vert="horz" lIns="88067" tIns="44027" rIns="88067" bIns="44027" rtlCol="0"/>
          <a:lstStyle>
            <a:lvl1pPr algn="r">
              <a:defRPr sz="1100"/>
            </a:lvl1pPr>
          </a:lstStyle>
          <a:p>
            <a:fld id="{2CAE2469-05AA-4EAD-ADCF-345832F5635C}" type="datetimeFigureOut">
              <a:rPr lang="ru-RU" smtClean="0"/>
              <a:t>19.02.2024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49" y="6466234"/>
            <a:ext cx="4307343" cy="340992"/>
          </a:xfrm>
          <a:prstGeom prst="rect">
            <a:avLst/>
          </a:prstGeom>
        </p:spPr>
        <p:txBody>
          <a:bodyPr vert="horz" lIns="88067" tIns="44027" rIns="88067" bIns="44027" rtlCol="0" anchor="b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9915" y="6466234"/>
            <a:ext cx="4307343" cy="340992"/>
          </a:xfrm>
          <a:prstGeom prst="rect">
            <a:avLst/>
          </a:prstGeom>
        </p:spPr>
        <p:txBody>
          <a:bodyPr vert="horz" lIns="88067" tIns="44027" rIns="88067" bIns="44027" rtlCol="0" anchor="b"/>
          <a:lstStyle>
            <a:lvl1pPr algn="r">
              <a:defRPr sz="1100"/>
            </a:lvl1pPr>
          </a:lstStyle>
          <a:p>
            <a:fld id="{0FAB2133-15B0-4EFE-BC30-805BCBD475C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782219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6" y="53"/>
            <a:ext cx="4307045" cy="341543"/>
          </a:xfrm>
          <a:prstGeom prst="rect">
            <a:avLst/>
          </a:prstGeom>
        </p:spPr>
        <p:txBody>
          <a:bodyPr vert="horz" lIns="95359" tIns="47678" rIns="95359" bIns="47678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0138" y="53"/>
            <a:ext cx="4307045" cy="341543"/>
          </a:xfrm>
          <a:prstGeom prst="rect">
            <a:avLst/>
          </a:prstGeom>
        </p:spPr>
        <p:txBody>
          <a:bodyPr vert="horz" lIns="95359" tIns="47678" rIns="95359" bIns="47678" rtlCol="0"/>
          <a:lstStyle>
            <a:lvl1pPr algn="r">
              <a:defRPr sz="1300"/>
            </a:lvl1pPr>
          </a:lstStyle>
          <a:p>
            <a:fld id="{0060E01D-5EF3-45B4-8D72-A960D6489AA6}" type="datetimeFigureOut">
              <a:rPr lang="ru-RU" smtClean="0"/>
              <a:pPr/>
              <a:t>19.02.2024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38525" y="850900"/>
            <a:ext cx="3062288" cy="2297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359" tIns="47678" rIns="95359" bIns="47678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085" y="3275988"/>
            <a:ext cx="7951469" cy="2680335"/>
          </a:xfrm>
          <a:prstGeom prst="rect">
            <a:avLst/>
          </a:prstGeom>
        </p:spPr>
        <p:txBody>
          <a:bodyPr vert="horz" lIns="95359" tIns="47678" rIns="95359" bIns="47678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46" y="6465792"/>
            <a:ext cx="4307045" cy="341541"/>
          </a:xfrm>
          <a:prstGeom prst="rect">
            <a:avLst/>
          </a:prstGeom>
        </p:spPr>
        <p:txBody>
          <a:bodyPr vert="horz" lIns="95359" tIns="47678" rIns="95359" bIns="47678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0138" y="6465792"/>
            <a:ext cx="4307045" cy="341541"/>
          </a:xfrm>
          <a:prstGeom prst="rect">
            <a:avLst/>
          </a:prstGeom>
        </p:spPr>
        <p:txBody>
          <a:bodyPr vert="horz" lIns="95359" tIns="47678" rIns="95359" bIns="47678" rtlCol="0" anchor="b"/>
          <a:lstStyle>
            <a:lvl1pPr algn="r">
              <a:defRPr sz="1300"/>
            </a:lvl1pPr>
          </a:lstStyle>
          <a:p>
            <a:fld id="{B02A437B-EFF4-43AF-8D02-B1E280ECFFA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438804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8663" y="511175"/>
            <a:ext cx="3402012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8158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8663" y="511175"/>
            <a:ext cx="3402012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94732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C8632-C3E7-49F7-8AC2-0F3B7FF7F613}" type="datetime1">
              <a:rPr lang="ru-RU" smtClean="0"/>
              <a:t>19.02.2024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503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F456B-19DB-4F30-ACA3-F44E55C6B60A}" type="datetime1">
              <a:rPr lang="ru-RU" smtClean="0"/>
              <a:t>19.02.2024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159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6860F-F60B-4300-9D04-054163F7821C}" type="datetime1">
              <a:rPr lang="ru-RU" smtClean="0"/>
              <a:t>19.02.2024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3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7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974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BB9C-38B9-4990-8234-50C335FF56E9}" type="datetime1">
              <a:rPr lang="ru-RU" smtClean="0"/>
              <a:t>19.02.2024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707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B5C07-D729-4765-B658-CBC287F3511F}" type="datetime1">
              <a:rPr lang="ru-RU" smtClean="0"/>
              <a:t>19.02.2024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368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CBB-9EE9-48EB-9382-BB971AEF6786}" type="datetime1">
              <a:rPr lang="ru-RU" smtClean="0"/>
              <a:t>19.02.2024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569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2DF9-0C99-402E-A29B-79D47C97E224}" type="datetime1">
              <a:rPr lang="ru-RU" smtClean="0"/>
              <a:t>19.02.2024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799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8907-C54A-4434-B345-A1CA98D63184}" type="datetime1">
              <a:rPr lang="ru-RU" smtClean="0"/>
              <a:t>19.02.2024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381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F6F3-6C7A-4AB5-8AB8-C787B1E3FB09}" type="datetime1">
              <a:rPr lang="ru-RU" smtClean="0"/>
              <a:t>19.02.2024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909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F2BA2-E48D-4602-BA8E-A03584B13999}" type="datetime1">
              <a:rPr lang="ru-RU" smtClean="0"/>
              <a:t>19.02.2024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316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F69D-F1BE-4786-A384-907DE08AC6B9}" type="datetime1">
              <a:rPr lang="ru-RU" smtClean="0"/>
              <a:t>19.02.2024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733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9B11-B530-4D12-B16B-7E39BAE919FA}" type="datetime1">
              <a:rPr lang="ru-RU" smtClean="0"/>
              <a:t>19.02.2024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5771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  <p:sldLayoutId id="2147483933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435834" y="490003"/>
            <a:ext cx="8699620" cy="637086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89" name="Freeform 246"/>
          <p:cNvSpPr>
            <a:spLocks noEditPoints="1"/>
          </p:cNvSpPr>
          <p:nvPr/>
        </p:nvSpPr>
        <p:spPr bwMode="auto">
          <a:xfrm rot="21334256">
            <a:off x="1917173" y="3897878"/>
            <a:ext cx="847695" cy="721380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7" name="Freeform 281"/>
          <p:cNvSpPr>
            <a:spLocks noEditPoints="1"/>
          </p:cNvSpPr>
          <p:nvPr/>
        </p:nvSpPr>
        <p:spPr bwMode="auto">
          <a:xfrm rot="21334256">
            <a:off x="1571725" y="3458326"/>
            <a:ext cx="1308841" cy="612429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968" y="627379"/>
            <a:ext cx="1987106" cy="209955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1292" y="2716649"/>
            <a:ext cx="1976029" cy="214620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2889" y="4843847"/>
            <a:ext cx="1971861" cy="201701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4" name="Freeform 255"/>
          <p:cNvSpPr>
            <a:spLocks noEditPoints="1"/>
          </p:cNvSpPr>
          <p:nvPr/>
        </p:nvSpPr>
        <p:spPr bwMode="auto">
          <a:xfrm rot="21334256">
            <a:off x="5622581" y="3103377"/>
            <a:ext cx="835827" cy="505129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00" name="Freeform 247"/>
          <p:cNvSpPr>
            <a:spLocks/>
          </p:cNvSpPr>
          <p:nvPr/>
        </p:nvSpPr>
        <p:spPr bwMode="auto">
          <a:xfrm rot="21334256">
            <a:off x="4584788" y="4700523"/>
            <a:ext cx="984102" cy="1169158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5" name="Freeform 267"/>
          <p:cNvSpPr>
            <a:spLocks noEditPoints="1"/>
          </p:cNvSpPr>
          <p:nvPr/>
        </p:nvSpPr>
        <p:spPr bwMode="auto">
          <a:xfrm rot="21334256">
            <a:off x="6242343" y="3751785"/>
            <a:ext cx="778183" cy="1157176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90" name="Rectangle 845"/>
          <p:cNvSpPr>
            <a:spLocks noChangeArrowheads="1"/>
          </p:cNvSpPr>
          <p:nvPr/>
        </p:nvSpPr>
        <p:spPr bwMode="auto">
          <a:xfrm>
            <a:off x="2184041" y="4044442"/>
            <a:ext cx="504771" cy="105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Анапа</a:t>
            </a:r>
          </a:p>
        </p:txBody>
      </p:sp>
      <p:sp>
        <p:nvSpPr>
          <p:cNvPr id="444" name="Freeform 266"/>
          <p:cNvSpPr>
            <a:spLocks/>
          </p:cNvSpPr>
          <p:nvPr/>
        </p:nvSpPr>
        <p:spPr bwMode="auto">
          <a:xfrm rot="21334256">
            <a:off x="5755218" y="4525581"/>
            <a:ext cx="713760" cy="1916521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508" name="Freeform 279"/>
          <p:cNvSpPr>
            <a:spLocks/>
          </p:cNvSpPr>
          <p:nvPr/>
        </p:nvSpPr>
        <p:spPr bwMode="auto">
          <a:xfrm rot="21381802">
            <a:off x="4531038" y="5488791"/>
            <a:ext cx="1690304" cy="1188542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44" h="321">
                <a:moveTo>
                  <a:pt x="106" y="20"/>
                </a:moveTo>
                <a:lnTo>
                  <a:pt x="115" y="26"/>
                </a:lnTo>
                <a:lnTo>
                  <a:pt x="121" y="28"/>
                </a:lnTo>
                <a:lnTo>
                  <a:pt x="124" y="32"/>
                </a:lnTo>
                <a:lnTo>
                  <a:pt x="124" y="38"/>
                </a:lnTo>
                <a:lnTo>
                  <a:pt x="125" y="41"/>
                </a:lnTo>
                <a:lnTo>
                  <a:pt x="132" y="45"/>
                </a:lnTo>
                <a:lnTo>
                  <a:pt x="144" y="53"/>
                </a:lnTo>
                <a:lnTo>
                  <a:pt x="147" y="53"/>
                </a:lnTo>
                <a:lnTo>
                  <a:pt x="150" y="54"/>
                </a:lnTo>
                <a:lnTo>
                  <a:pt x="159" y="61"/>
                </a:lnTo>
                <a:lnTo>
                  <a:pt x="154" y="70"/>
                </a:lnTo>
                <a:lnTo>
                  <a:pt x="156" y="73"/>
                </a:lnTo>
                <a:lnTo>
                  <a:pt x="154" y="76"/>
                </a:lnTo>
                <a:lnTo>
                  <a:pt x="157" y="80"/>
                </a:lnTo>
                <a:lnTo>
                  <a:pt x="160" y="80"/>
                </a:lnTo>
                <a:lnTo>
                  <a:pt x="162" y="79"/>
                </a:lnTo>
                <a:lnTo>
                  <a:pt x="165" y="79"/>
                </a:lnTo>
                <a:lnTo>
                  <a:pt x="167" y="80"/>
                </a:lnTo>
                <a:lnTo>
                  <a:pt x="173" y="85"/>
                </a:lnTo>
                <a:lnTo>
                  <a:pt x="178" y="88"/>
                </a:lnTo>
                <a:lnTo>
                  <a:pt x="182" y="88"/>
                </a:lnTo>
                <a:lnTo>
                  <a:pt x="194" y="85"/>
                </a:lnTo>
                <a:lnTo>
                  <a:pt x="198" y="88"/>
                </a:lnTo>
                <a:lnTo>
                  <a:pt x="204" y="91"/>
                </a:lnTo>
                <a:lnTo>
                  <a:pt x="211" y="94"/>
                </a:lnTo>
                <a:lnTo>
                  <a:pt x="216" y="92"/>
                </a:lnTo>
                <a:lnTo>
                  <a:pt x="219" y="91"/>
                </a:lnTo>
                <a:lnTo>
                  <a:pt x="220" y="88"/>
                </a:lnTo>
                <a:lnTo>
                  <a:pt x="222" y="85"/>
                </a:lnTo>
                <a:lnTo>
                  <a:pt x="225" y="82"/>
                </a:lnTo>
                <a:lnTo>
                  <a:pt x="228" y="79"/>
                </a:lnTo>
                <a:lnTo>
                  <a:pt x="229" y="79"/>
                </a:lnTo>
                <a:lnTo>
                  <a:pt x="233" y="79"/>
                </a:lnTo>
                <a:lnTo>
                  <a:pt x="235" y="82"/>
                </a:lnTo>
                <a:lnTo>
                  <a:pt x="236" y="85"/>
                </a:lnTo>
                <a:lnTo>
                  <a:pt x="238" y="85"/>
                </a:lnTo>
                <a:lnTo>
                  <a:pt x="238" y="86"/>
                </a:lnTo>
                <a:lnTo>
                  <a:pt x="241" y="91"/>
                </a:lnTo>
                <a:lnTo>
                  <a:pt x="241" y="92"/>
                </a:lnTo>
                <a:lnTo>
                  <a:pt x="241" y="94"/>
                </a:lnTo>
                <a:lnTo>
                  <a:pt x="242" y="94"/>
                </a:lnTo>
                <a:lnTo>
                  <a:pt x="244" y="95"/>
                </a:lnTo>
                <a:lnTo>
                  <a:pt x="245" y="97"/>
                </a:lnTo>
                <a:lnTo>
                  <a:pt x="245" y="98"/>
                </a:lnTo>
                <a:lnTo>
                  <a:pt x="247" y="101"/>
                </a:lnTo>
                <a:lnTo>
                  <a:pt x="248" y="102"/>
                </a:lnTo>
                <a:lnTo>
                  <a:pt x="250" y="104"/>
                </a:lnTo>
                <a:lnTo>
                  <a:pt x="252" y="105"/>
                </a:lnTo>
                <a:lnTo>
                  <a:pt x="254" y="107"/>
                </a:lnTo>
                <a:lnTo>
                  <a:pt x="255" y="111"/>
                </a:lnTo>
                <a:lnTo>
                  <a:pt x="257" y="113"/>
                </a:lnTo>
                <a:lnTo>
                  <a:pt x="260" y="114"/>
                </a:lnTo>
                <a:lnTo>
                  <a:pt x="264" y="116"/>
                </a:lnTo>
                <a:lnTo>
                  <a:pt x="266" y="116"/>
                </a:lnTo>
                <a:lnTo>
                  <a:pt x="267" y="117"/>
                </a:lnTo>
                <a:lnTo>
                  <a:pt x="269" y="117"/>
                </a:lnTo>
                <a:lnTo>
                  <a:pt x="270" y="119"/>
                </a:lnTo>
                <a:lnTo>
                  <a:pt x="272" y="120"/>
                </a:lnTo>
                <a:lnTo>
                  <a:pt x="273" y="121"/>
                </a:lnTo>
                <a:lnTo>
                  <a:pt x="276" y="126"/>
                </a:lnTo>
                <a:lnTo>
                  <a:pt x="277" y="127"/>
                </a:lnTo>
                <a:lnTo>
                  <a:pt x="279" y="129"/>
                </a:lnTo>
                <a:lnTo>
                  <a:pt x="280" y="130"/>
                </a:lnTo>
                <a:lnTo>
                  <a:pt x="280" y="129"/>
                </a:lnTo>
                <a:lnTo>
                  <a:pt x="282" y="127"/>
                </a:lnTo>
                <a:lnTo>
                  <a:pt x="285" y="123"/>
                </a:lnTo>
                <a:lnTo>
                  <a:pt x="285" y="121"/>
                </a:lnTo>
                <a:lnTo>
                  <a:pt x="288" y="121"/>
                </a:lnTo>
                <a:lnTo>
                  <a:pt x="289" y="123"/>
                </a:lnTo>
                <a:lnTo>
                  <a:pt x="292" y="123"/>
                </a:lnTo>
                <a:lnTo>
                  <a:pt x="292" y="124"/>
                </a:lnTo>
                <a:lnTo>
                  <a:pt x="294" y="124"/>
                </a:lnTo>
                <a:lnTo>
                  <a:pt x="296" y="126"/>
                </a:lnTo>
                <a:lnTo>
                  <a:pt x="299" y="126"/>
                </a:lnTo>
                <a:lnTo>
                  <a:pt x="302" y="124"/>
                </a:lnTo>
                <a:lnTo>
                  <a:pt x="304" y="121"/>
                </a:lnTo>
                <a:lnTo>
                  <a:pt x="305" y="120"/>
                </a:lnTo>
                <a:lnTo>
                  <a:pt x="307" y="120"/>
                </a:lnTo>
                <a:lnTo>
                  <a:pt x="310" y="121"/>
                </a:lnTo>
                <a:lnTo>
                  <a:pt x="311" y="123"/>
                </a:lnTo>
                <a:lnTo>
                  <a:pt x="311" y="124"/>
                </a:lnTo>
                <a:lnTo>
                  <a:pt x="311" y="129"/>
                </a:lnTo>
                <a:lnTo>
                  <a:pt x="311" y="132"/>
                </a:lnTo>
                <a:lnTo>
                  <a:pt x="311" y="133"/>
                </a:lnTo>
                <a:lnTo>
                  <a:pt x="313" y="136"/>
                </a:lnTo>
                <a:lnTo>
                  <a:pt x="314" y="142"/>
                </a:lnTo>
                <a:lnTo>
                  <a:pt x="314" y="163"/>
                </a:lnTo>
                <a:lnTo>
                  <a:pt x="317" y="164"/>
                </a:lnTo>
                <a:lnTo>
                  <a:pt x="324" y="168"/>
                </a:lnTo>
                <a:lnTo>
                  <a:pt x="330" y="170"/>
                </a:lnTo>
                <a:lnTo>
                  <a:pt x="335" y="171"/>
                </a:lnTo>
                <a:lnTo>
                  <a:pt x="342" y="164"/>
                </a:lnTo>
                <a:lnTo>
                  <a:pt x="345" y="163"/>
                </a:lnTo>
                <a:lnTo>
                  <a:pt x="349" y="164"/>
                </a:lnTo>
                <a:lnTo>
                  <a:pt x="351" y="164"/>
                </a:lnTo>
                <a:lnTo>
                  <a:pt x="357" y="168"/>
                </a:lnTo>
                <a:lnTo>
                  <a:pt x="358" y="165"/>
                </a:lnTo>
                <a:lnTo>
                  <a:pt x="361" y="165"/>
                </a:lnTo>
                <a:lnTo>
                  <a:pt x="364" y="167"/>
                </a:lnTo>
                <a:lnTo>
                  <a:pt x="367" y="168"/>
                </a:lnTo>
                <a:lnTo>
                  <a:pt x="365" y="173"/>
                </a:lnTo>
                <a:lnTo>
                  <a:pt x="367" y="176"/>
                </a:lnTo>
                <a:lnTo>
                  <a:pt x="364" y="177"/>
                </a:lnTo>
                <a:lnTo>
                  <a:pt x="358" y="179"/>
                </a:lnTo>
                <a:lnTo>
                  <a:pt x="354" y="183"/>
                </a:lnTo>
                <a:lnTo>
                  <a:pt x="355" y="186"/>
                </a:lnTo>
                <a:lnTo>
                  <a:pt x="359" y="184"/>
                </a:lnTo>
                <a:lnTo>
                  <a:pt x="381" y="186"/>
                </a:lnTo>
                <a:lnTo>
                  <a:pt x="387" y="195"/>
                </a:lnTo>
                <a:lnTo>
                  <a:pt x="383" y="198"/>
                </a:lnTo>
                <a:lnTo>
                  <a:pt x="384" y="199"/>
                </a:lnTo>
                <a:lnTo>
                  <a:pt x="383" y="202"/>
                </a:lnTo>
                <a:lnTo>
                  <a:pt x="381" y="208"/>
                </a:lnTo>
                <a:lnTo>
                  <a:pt x="384" y="211"/>
                </a:lnTo>
                <a:lnTo>
                  <a:pt x="384" y="215"/>
                </a:lnTo>
                <a:lnTo>
                  <a:pt x="387" y="218"/>
                </a:lnTo>
                <a:lnTo>
                  <a:pt x="392" y="220"/>
                </a:lnTo>
                <a:lnTo>
                  <a:pt x="395" y="220"/>
                </a:lnTo>
                <a:lnTo>
                  <a:pt x="399" y="224"/>
                </a:lnTo>
                <a:lnTo>
                  <a:pt x="403" y="226"/>
                </a:lnTo>
                <a:lnTo>
                  <a:pt x="408" y="230"/>
                </a:lnTo>
                <a:lnTo>
                  <a:pt x="412" y="231"/>
                </a:lnTo>
                <a:lnTo>
                  <a:pt x="427" y="242"/>
                </a:lnTo>
                <a:lnTo>
                  <a:pt x="427" y="246"/>
                </a:lnTo>
                <a:lnTo>
                  <a:pt x="430" y="248"/>
                </a:lnTo>
                <a:lnTo>
                  <a:pt x="434" y="246"/>
                </a:lnTo>
                <a:lnTo>
                  <a:pt x="443" y="250"/>
                </a:lnTo>
                <a:lnTo>
                  <a:pt x="443" y="253"/>
                </a:lnTo>
                <a:lnTo>
                  <a:pt x="444" y="259"/>
                </a:lnTo>
                <a:lnTo>
                  <a:pt x="443" y="259"/>
                </a:lnTo>
                <a:lnTo>
                  <a:pt x="442" y="259"/>
                </a:lnTo>
                <a:lnTo>
                  <a:pt x="440" y="261"/>
                </a:lnTo>
                <a:lnTo>
                  <a:pt x="430" y="267"/>
                </a:lnTo>
                <a:lnTo>
                  <a:pt x="428" y="268"/>
                </a:lnTo>
                <a:lnTo>
                  <a:pt x="425" y="269"/>
                </a:lnTo>
                <a:lnTo>
                  <a:pt x="423" y="271"/>
                </a:lnTo>
                <a:lnTo>
                  <a:pt x="421" y="274"/>
                </a:lnTo>
                <a:lnTo>
                  <a:pt x="420" y="274"/>
                </a:lnTo>
                <a:lnTo>
                  <a:pt x="415" y="274"/>
                </a:lnTo>
                <a:lnTo>
                  <a:pt x="409" y="275"/>
                </a:lnTo>
                <a:lnTo>
                  <a:pt x="406" y="274"/>
                </a:lnTo>
                <a:lnTo>
                  <a:pt x="405" y="274"/>
                </a:lnTo>
                <a:lnTo>
                  <a:pt x="399" y="272"/>
                </a:lnTo>
                <a:lnTo>
                  <a:pt x="393" y="269"/>
                </a:lnTo>
                <a:lnTo>
                  <a:pt x="384" y="262"/>
                </a:lnTo>
                <a:lnTo>
                  <a:pt x="379" y="258"/>
                </a:lnTo>
                <a:lnTo>
                  <a:pt x="371" y="258"/>
                </a:lnTo>
                <a:lnTo>
                  <a:pt x="368" y="256"/>
                </a:lnTo>
                <a:lnTo>
                  <a:pt x="361" y="256"/>
                </a:lnTo>
                <a:lnTo>
                  <a:pt x="359" y="255"/>
                </a:lnTo>
                <a:lnTo>
                  <a:pt x="358" y="255"/>
                </a:lnTo>
                <a:lnTo>
                  <a:pt x="354" y="253"/>
                </a:lnTo>
                <a:lnTo>
                  <a:pt x="352" y="253"/>
                </a:lnTo>
                <a:lnTo>
                  <a:pt x="349" y="250"/>
                </a:lnTo>
                <a:lnTo>
                  <a:pt x="346" y="250"/>
                </a:lnTo>
                <a:lnTo>
                  <a:pt x="345" y="248"/>
                </a:lnTo>
                <a:lnTo>
                  <a:pt x="342" y="246"/>
                </a:lnTo>
                <a:lnTo>
                  <a:pt x="340" y="246"/>
                </a:lnTo>
                <a:lnTo>
                  <a:pt x="335" y="248"/>
                </a:lnTo>
                <a:lnTo>
                  <a:pt x="332" y="246"/>
                </a:lnTo>
                <a:lnTo>
                  <a:pt x="329" y="245"/>
                </a:lnTo>
                <a:lnTo>
                  <a:pt x="327" y="243"/>
                </a:lnTo>
                <a:lnTo>
                  <a:pt x="326" y="242"/>
                </a:lnTo>
                <a:lnTo>
                  <a:pt x="324" y="242"/>
                </a:lnTo>
                <a:lnTo>
                  <a:pt x="323" y="240"/>
                </a:lnTo>
                <a:lnTo>
                  <a:pt x="317" y="240"/>
                </a:lnTo>
                <a:lnTo>
                  <a:pt x="313" y="243"/>
                </a:lnTo>
                <a:lnTo>
                  <a:pt x="311" y="243"/>
                </a:lnTo>
                <a:lnTo>
                  <a:pt x="308" y="243"/>
                </a:lnTo>
                <a:lnTo>
                  <a:pt x="301" y="245"/>
                </a:lnTo>
                <a:lnTo>
                  <a:pt x="298" y="243"/>
                </a:lnTo>
                <a:lnTo>
                  <a:pt x="296" y="243"/>
                </a:lnTo>
                <a:lnTo>
                  <a:pt x="295" y="243"/>
                </a:lnTo>
                <a:lnTo>
                  <a:pt x="294" y="243"/>
                </a:lnTo>
                <a:lnTo>
                  <a:pt x="292" y="245"/>
                </a:lnTo>
                <a:lnTo>
                  <a:pt x="288" y="246"/>
                </a:lnTo>
                <a:lnTo>
                  <a:pt x="285" y="246"/>
                </a:lnTo>
                <a:lnTo>
                  <a:pt x="282" y="246"/>
                </a:lnTo>
                <a:lnTo>
                  <a:pt x="279" y="246"/>
                </a:lnTo>
                <a:lnTo>
                  <a:pt x="277" y="248"/>
                </a:lnTo>
                <a:lnTo>
                  <a:pt x="276" y="249"/>
                </a:lnTo>
                <a:lnTo>
                  <a:pt x="273" y="256"/>
                </a:lnTo>
                <a:lnTo>
                  <a:pt x="272" y="259"/>
                </a:lnTo>
                <a:lnTo>
                  <a:pt x="267" y="264"/>
                </a:lnTo>
                <a:lnTo>
                  <a:pt x="264" y="269"/>
                </a:lnTo>
                <a:lnTo>
                  <a:pt x="263" y="274"/>
                </a:lnTo>
                <a:lnTo>
                  <a:pt x="261" y="275"/>
                </a:lnTo>
                <a:lnTo>
                  <a:pt x="258" y="281"/>
                </a:lnTo>
                <a:lnTo>
                  <a:pt x="257" y="283"/>
                </a:lnTo>
                <a:lnTo>
                  <a:pt x="257" y="284"/>
                </a:lnTo>
                <a:lnTo>
                  <a:pt x="257" y="286"/>
                </a:lnTo>
                <a:lnTo>
                  <a:pt x="257" y="287"/>
                </a:lnTo>
                <a:lnTo>
                  <a:pt x="255" y="289"/>
                </a:lnTo>
                <a:lnTo>
                  <a:pt x="255" y="291"/>
                </a:lnTo>
                <a:lnTo>
                  <a:pt x="252" y="293"/>
                </a:lnTo>
                <a:lnTo>
                  <a:pt x="252" y="294"/>
                </a:lnTo>
                <a:lnTo>
                  <a:pt x="251" y="296"/>
                </a:lnTo>
                <a:lnTo>
                  <a:pt x="250" y="299"/>
                </a:lnTo>
                <a:lnTo>
                  <a:pt x="248" y="300"/>
                </a:lnTo>
                <a:lnTo>
                  <a:pt x="247" y="303"/>
                </a:lnTo>
                <a:lnTo>
                  <a:pt x="245" y="306"/>
                </a:lnTo>
                <a:lnTo>
                  <a:pt x="247" y="309"/>
                </a:lnTo>
                <a:lnTo>
                  <a:pt x="245" y="313"/>
                </a:lnTo>
                <a:lnTo>
                  <a:pt x="242" y="316"/>
                </a:lnTo>
                <a:lnTo>
                  <a:pt x="242" y="318"/>
                </a:lnTo>
                <a:lnTo>
                  <a:pt x="242" y="321"/>
                </a:lnTo>
                <a:lnTo>
                  <a:pt x="241" y="319"/>
                </a:lnTo>
                <a:lnTo>
                  <a:pt x="238" y="319"/>
                </a:lnTo>
                <a:lnTo>
                  <a:pt x="235" y="316"/>
                </a:lnTo>
                <a:lnTo>
                  <a:pt x="233" y="316"/>
                </a:lnTo>
                <a:lnTo>
                  <a:pt x="232" y="315"/>
                </a:lnTo>
                <a:lnTo>
                  <a:pt x="231" y="315"/>
                </a:lnTo>
                <a:lnTo>
                  <a:pt x="228" y="313"/>
                </a:lnTo>
                <a:lnTo>
                  <a:pt x="226" y="313"/>
                </a:lnTo>
                <a:lnTo>
                  <a:pt x="225" y="312"/>
                </a:lnTo>
                <a:lnTo>
                  <a:pt x="223" y="312"/>
                </a:lnTo>
                <a:lnTo>
                  <a:pt x="222" y="311"/>
                </a:lnTo>
                <a:lnTo>
                  <a:pt x="220" y="309"/>
                </a:lnTo>
                <a:lnTo>
                  <a:pt x="219" y="309"/>
                </a:lnTo>
                <a:lnTo>
                  <a:pt x="217" y="306"/>
                </a:lnTo>
                <a:lnTo>
                  <a:pt x="216" y="305"/>
                </a:lnTo>
                <a:lnTo>
                  <a:pt x="214" y="302"/>
                </a:lnTo>
                <a:lnTo>
                  <a:pt x="214" y="300"/>
                </a:lnTo>
                <a:lnTo>
                  <a:pt x="210" y="291"/>
                </a:lnTo>
                <a:lnTo>
                  <a:pt x="209" y="281"/>
                </a:lnTo>
                <a:lnTo>
                  <a:pt x="207" y="275"/>
                </a:lnTo>
                <a:lnTo>
                  <a:pt x="206" y="274"/>
                </a:lnTo>
                <a:lnTo>
                  <a:pt x="204" y="269"/>
                </a:lnTo>
                <a:lnTo>
                  <a:pt x="203" y="268"/>
                </a:lnTo>
                <a:lnTo>
                  <a:pt x="201" y="268"/>
                </a:lnTo>
                <a:lnTo>
                  <a:pt x="198" y="265"/>
                </a:lnTo>
                <a:lnTo>
                  <a:pt x="195" y="264"/>
                </a:lnTo>
                <a:lnTo>
                  <a:pt x="194" y="262"/>
                </a:lnTo>
                <a:lnTo>
                  <a:pt x="192" y="261"/>
                </a:lnTo>
                <a:lnTo>
                  <a:pt x="187" y="255"/>
                </a:lnTo>
                <a:lnTo>
                  <a:pt x="182" y="252"/>
                </a:lnTo>
                <a:lnTo>
                  <a:pt x="178" y="250"/>
                </a:lnTo>
                <a:lnTo>
                  <a:pt x="176" y="250"/>
                </a:lnTo>
                <a:lnTo>
                  <a:pt x="170" y="245"/>
                </a:lnTo>
                <a:lnTo>
                  <a:pt x="167" y="243"/>
                </a:lnTo>
                <a:lnTo>
                  <a:pt x="165" y="240"/>
                </a:lnTo>
                <a:lnTo>
                  <a:pt x="163" y="240"/>
                </a:lnTo>
                <a:lnTo>
                  <a:pt x="163" y="239"/>
                </a:lnTo>
                <a:lnTo>
                  <a:pt x="162" y="237"/>
                </a:lnTo>
                <a:lnTo>
                  <a:pt x="160" y="236"/>
                </a:lnTo>
                <a:lnTo>
                  <a:pt x="157" y="231"/>
                </a:lnTo>
                <a:lnTo>
                  <a:pt x="156" y="231"/>
                </a:lnTo>
                <a:lnTo>
                  <a:pt x="156" y="230"/>
                </a:lnTo>
                <a:lnTo>
                  <a:pt x="156" y="227"/>
                </a:lnTo>
                <a:lnTo>
                  <a:pt x="154" y="224"/>
                </a:lnTo>
                <a:lnTo>
                  <a:pt x="154" y="221"/>
                </a:lnTo>
                <a:lnTo>
                  <a:pt x="153" y="218"/>
                </a:lnTo>
                <a:lnTo>
                  <a:pt x="151" y="217"/>
                </a:lnTo>
                <a:lnTo>
                  <a:pt x="151" y="215"/>
                </a:lnTo>
                <a:lnTo>
                  <a:pt x="150" y="212"/>
                </a:lnTo>
                <a:lnTo>
                  <a:pt x="147" y="209"/>
                </a:lnTo>
                <a:lnTo>
                  <a:pt x="144" y="208"/>
                </a:lnTo>
                <a:lnTo>
                  <a:pt x="143" y="206"/>
                </a:lnTo>
                <a:lnTo>
                  <a:pt x="141" y="205"/>
                </a:lnTo>
                <a:lnTo>
                  <a:pt x="138" y="204"/>
                </a:lnTo>
                <a:lnTo>
                  <a:pt x="134" y="201"/>
                </a:lnTo>
                <a:lnTo>
                  <a:pt x="132" y="199"/>
                </a:lnTo>
                <a:lnTo>
                  <a:pt x="131" y="199"/>
                </a:lnTo>
                <a:lnTo>
                  <a:pt x="128" y="196"/>
                </a:lnTo>
                <a:lnTo>
                  <a:pt x="125" y="192"/>
                </a:lnTo>
                <a:lnTo>
                  <a:pt x="119" y="182"/>
                </a:lnTo>
                <a:lnTo>
                  <a:pt x="118" y="179"/>
                </a:lnTo>
                <a:lnTo>
                  <a:pt x="115" y="176"/>
                </a:lnTo>
                <a:lnTo>
                  <a:pt x="113" y="174"/>
                </a:lnTo>
                <a:lnTo>
                  <a:pt x="109" y="167"/>
                </a:lnTo>
                <a:lnTo>
                  <a:pt x="107" y="164"/>
                </a:lnTo>
                <a:lnTo>
                  <a:pt x="103" y="160"/>
                </a:lnTo>
                <a:lnTo>
                  <a:pt x="100" y="157"/>
                </a:lnTo>
                <a:lnTo>
                  <a:pt x="99" y="155"/>
                </a:lnTo>
                <a:lnTo>
                  <a:pt x="97" y="154"/>
                </a:lnTo>
                <a:lnTo>
                  <a:pt x="94" y="151"/>
                </a:lnTo>
                <a:lnTo>
                  <a:pt x="94" y="149"/>
                </a:lnTo>
                <a:lnTo>
                  <a:pt x="93" y="148"/>
                </a:lnTo>
                <a:lnTo>
                  <a:pt x="88" y="143"/>
                </a:lnTo>
                <a:lnTo>
                  <a:pt x="87" y="142"/>
                </a:lnTo>
                <a:lnTo>
                  <a:pt x="85" y="139"/>
                </a:lnTo>
                <a:lnTo>
                  <a:pt x="84" y="139"/>
                </a:lnTo>
                <a:lnTo>
                  <a:pt x="84" y="138"/>
                </a:lnTo>
                <a:lnTo>
                  <a:pt x="80" y="130"/>
                </a:lnTo>
                <a:lnTo>
                  <a:pt x="78" y="127"/>
                </a:lnTo>
                <a:lnTo>
                  <a:pt x="77" y="124"/>
                </a:lnTo>
                <a:lnTo>
                  <a:pt x="71" y="116"/>
                </a:lnTo>
                <a:lnTo>
                  <a:pt x="68" y="113"/>
                </a:lnTo>
                <a:lnTo>
                  <a:pt x="61" y="102"/>
                </a:lnTo>
                <a:lnTo>
                  <a:pt x="58" y="100"/>
                </a:lnTo>
                <a:lnTo>
                  <a:pt x="50" y="94"/>
                </a:lnTo>
                <a:lnTo>
                  <a:pt x="49" y="91"/>
                </a:lnTo>
                <a:lnTo>
                  <a:pt x="43" y="80"/>
                </a:lnTo>
                <a:lnTo>
                  <a:pt x="41" y="79"/>
                </a:lnTo>
                <a:lnTo>
                  <a:pt x="40" y="76"/>
                </a:lnTo>
                <a:lnTo>
                  <a:pt x="39" y="75"/>
                </a:lnTo>
                <a:lnTo>
                  <a:pt x="37" y="73"/>
                </a:lnTo>
                <a:lnTo>
                  <a:pt x="34" y="70"/>
                </a:lnTo>
                <a:lnTo>
                  <a:pt x="33" y="69"/>
                </a:lnTo>
                <a:lnTo>
                  <a:pt x="28" y="64"/>
                </a:lnTo>
                <a:lnTo>
                  <a:pt x="22" y="60"/>
                </a:lnTo>
                <a:lnTo>
                  <a:pt x="21" y="58"/>
                </a:lnTo>
                <a:lnTo>
                  <a:pt x="17" y="53"/>
                </a:lnTo>
                <a:lnTo>
                  <a:pt x="14" y="50"/>
                </a:lnTo>
                <a:lnTo>
                  <a:pt x="12" y="48"/>
                </a:lnTo>
                <a:lnTo>
                  <a:pt x="9" y="47"/>
                </a:lnTo>
                <a:lnTo>
                  <a:pt x="0" y="38"/>
                </a:lnTo>
                <a:lnTo>
                  <a:pt x="0" y="37"/>
                </a:lnTo>
                <a:lnTo>
                  <a:pt x="6" y="29"/>
                </a:lnTo>
                <a:lnTo>
                  <a:pt x="11" y="31"/>
                </a:lnTo>
                <a:lnTo>
                  <a:pt x="22" y="23"/>
                </a:lnTo>
                <a:lnTo>
                  <a:pt x="25" y="25"/>
                </a:lnTo>
                <a:lnTo>
                  <a:pt x="27" y="19"/>
                </a:lnTo>
                <a:lnTo>
                  <a:pt x="33" y="19"/>
                </a:lnTo>
                <a:lnTo>
                  <a:pt x="36" y="19"/>
                </a:lnTo>
                <a:lnTo>
                  <a:pt x="39" y="22"/>
                </a:lnTo>
                <a:lnTo>
                  <a:pt x="43" y="28"/>
                </a:lnTo>
                <a:lnTo>
                  <a:pt x="47" y="29"/>
                </a:lnTo>
                <a:lnTo>
                  <a:pt x="66" y="29"/>
                </a:lnTo>
                <a:lnTo>
                  <a:pt x="71" y="25"/>
                </a:lnTo>
                <a:lnTo>
                  <a:pt x="71" y="13"/>
                </a:lnTo>
                <a:lnTo>
                  <a:pt x="74" y="10"/>
                </a:lnTo>
                <a:lnTo>
                  <a:pt x="82" y="9"/>
                </a:lnTo>
                <a:lnTo>
                  <a:pt x="84" y="4"/>
                </a:lnTo>
                <a:lnTo>
                  <a:pt x="85" y="3"/>
                </a:lnTo>
                <a:lnTo>
                  <a:pt x="87" y="0"/>
                </a:lnTo>
                <a:lnTo>
                  <a:pt x="99" y="12"/>
                </a:lnTo>
                <a:lnTo>
                  <a:pt x="106" y="2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19" name="Скругленный прямоугольник 218"/>
          <p:cNvSpPr/>
          <p:nvPr/>
        </p:nvSpPr>
        <p:spPr>
          <a:xfrm>
            <a:off x="2619455" y="5715220"/>
            <a:ext cx="4103129" cy="1113800"/>
          </a:xfrm>
          <a:prstGeom prst="roundRect">
            <a:avLst>
              <a:gd name="adj" fmla="val 12565"/>
            </a:avLst>
          </a:prstGeom>
          <a:solidFill>
            <a:srgbClr val="FFC000">
              <a:alpha val="85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вероятность возникновения происшествий, связанных с: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порывами  линий связи  и электропередачи, повалом деревьев;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обрушением  </a:t>
            </a:r>
            <a:r>
              <a:rPr lang="ru-RU" sz="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слабо закрепленных  </a:t>
            </a: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конструкций,  повреждением  кровли зданий;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работы систем жизнеобеспечения населения;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в работе всех видов транспорта;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затруднением движения и образованием заторов на автодорогах федерального и регионального значения, увеличением </a:t>
            </a:r>
            <a:r>
              <a:rPr lang="ru-RU" sz="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ДТП</a:t>
            </a: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5" name="Freeform 278"/>
          <p:cNvSpPr>
            <a:spLocks/>
          </p:cNvSpPr>
          <p:nvPr/>
        </p:nvSpPr>
        <p:spPr bwMode="auto">
          <a:xfrm rot="21334256">
            <a:off x="2489214" y="4161364"/>
            <a:ext cx="518789" cy="572810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70" name="Rectangle 703"/>
          <p:cNvSpPr>
            <a:spLocks noChangeArrowheads="1"/>
          </p:cNvSpPr>
          <p:nvPr/>
        </p:nvSpPr>
        <p:spPr bwMode="auto">
          <a:xfrm>
            <a:off x="2215255" y="3711412"/>
            <a:ext cx="524807" cy="9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</a:p>
        </p:txBody>
      </p:sp>
      <p:sp>
        <p:nvSpPr>
          <p:cNvPr id="422" name="Freeform 248"/>
          <p:cNvSpPr>
            <a:spLocks/>
          </p:cNvSpPr>
          <p:nvPr/>
        </p:nvSpPr>
        <p:spPr bwMode="auto">
          <a:xfrm rot="21334256">
            <a:off x="5911010" y="2146995"/>
            <a:ext cx="867698" cy="975594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39" name="Freeform 261"/>
          <p:cNvSpPr>
            <a:spLocks/>
          </p:cNvSpPr>
          <p:nvPr/>
        </p:nvSpPr>
        <p:spPr bwMode="auto">
          <a:xfrm rot="21334256">
            <a:off x="2555278" y="3864482"/>
            <a:ext cx="866344" cy="721378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73" name="Rectangle 708"/>
          <p:cNvSpPr>
            <a:spLocks noChangeArrowheads="1"/>
          </p:cNvSpPr>
          <p:nvPr/>
        </p:nvSpPr>
        <p:spPr bwMode="auto">
          <a:xfrm>
            <a:off x="2858724" y="4130035"/>
            <a:ext cx="35181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</a:p>
        </p:txBody>
      </p:sp>
      <p:sp>
        <p:nvSpPr>
          <p:cNvPr id="476" name="Rectangle 743"/>
          <p:cNvSpPr>
            <a:spLocks noChangeArrowheads="1"/>
          </p:cNvSpPr>
          <p:nvPr/>
        </p:nvSpPr>
        <p:spPr bwMode="auto">
          <a:xfrm>
            <a:off x="2740899" y="3382172"/>
            <a:ext cx="397606" cy="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" name="Rectangle 953"/>
          <p:cNvSpPr>
            <a:spLocks noChangeArrowheads="1"/>
          </p:cNvSpPr>
          <p:nvPr/>
        </p:nvSpPr>
        <p:spPr bwMode="auto">
          <a:xfrm>
            <a:off x="2486998" y="4422439"/>
            <a:ext cx="52578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Новороссийск</a:t>
            </a:r>
          </a:p>
        </p:txBody>
      </p:sp>
      <p:pic>
        <p:nvPicPr>
          <p:cNvPr id="231" name="Рисунок 2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599" y="-12274"/>
            <a:ext cx="732698" cy="747277"/>
          </a:xfrm>
          <a:prstGeom prst="rect">
            <a:avLst/>
          </a:prstGeom>
        </p:spPr>
      </p:pic>
      <p:sp>
        <p:nvSpPr>
          <p:cNvPr id="238" name="Прямоугольник 237">
            <a:extLst>
              <a:ext uri="{FF2B5EF4-FFF2-40B4-BE49-F238E27FC236}">
                <a16:creationId xmlns:a16="http://schemas.microsoft.com/office/drawing/2014/main" id="{EA3C8896-D8B8-4FB7-AFBE-621C6FE35954}"/>
              </a:ext>
            </a:extLst>
          </p:cNvPr>
          <p:cNvSpPr/>
          <p:nvPr/>
        </p:nvSpPr>
        <p:spPr>
          <a:xfrm>
            <a:off x="0" y="0"/>
            <a:ext cx="9143182" cy="628963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МЕТЕОРОЛОГИЧЕСКАЯ ОБСТАНОВКА </a:t>
            </a:r>
          </a:p>
          <a:p>
            <a:pPr algn="ctr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КРАСНОДАРСКОГО </a:t>
            </a:r>
            <a:r>
              <a:rPr lang="ru-RU" sz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20.02.2024 </a:t>
            </a:r>
            <a:endParaRPr 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7" name="Полилиния 356"/>
          <p:cNvSpPr>
            <a:spLocks/>
          </p:cNvSpPr>
          <p:nvPr/>
        </p:nvSpPr>
        <p:spPr bwMode="auto">
          <a:xfrm rot="21334256">
            <a:off x="3568281" y="4013769"/>
            <a:ext cx="769707" cy="949181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72" name="Полилиния 371"/>
          <p:cNvSpPr>
            <a:spLocks/>
          </p:cNvSpPr>
          <p:nvPr/>
        </p:nvSpPr>
        <p:spPr bwMode="auto">
          <a:xfrm rot="21334256">
            <a:off x="3924899" y="3830144"/>
            <a:ext cx="769707" cy="399481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74" name="Freeform 245"/>
          <p:cNvSpPr>
            <a:spLocks/>
          </p:cNvSpPr>
          <p:nvPr/>
        </p:nvSpPr>
        <p:spPr bwMode="auto">
          <a:xfrm rot="21334256">
            <a:off x="3102037" y="3886481"/>
            <a:ext cx="740885" cy="949181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23" name="Freeform 249"/>
          <p:cNvSpPr>
            <a:spLocks/>
          </p:cNvSpPr>
          <p:nvPr/>
        </p:nvSpPr>
        <p:spPr bwMode="auto">
          <a:xfrm rot="21334256">
            <a:off x="4818404" y="4035827"/>
            <a:ext cx="625598" cy="914516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24" name="Freeform 250"/>
          <p:cNvSpPr>
            <a:spLocks/>
          </p:cNvSpPr>
          <p:nvPr/>
        </p:nvSpPr>
        <p:spPr bwMode="auto">
          <a:xfrm rot="21334256">
            <a:off x="3757451" y="2599821"/>
            <a:ext cx="1042665" cy="491922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25" name="Freeform 251"/>
          <p:cNvSpPr>
            <a:spLocks/>
          </p:cNvSpPr>
          <p:nvPr/>
        </p:nvSpPr>
        <p:spPr bwMode="auto">
          <a:xfrm rot="21334256">
            <a:off x="4803709" y="2757871"/>
            <a:ext cx="717150" cy="769249"/>
          </a:xfrm>
          <a:custGeom>
            <a:avLst/>
            <a:gdLst>
              <a:gd name="T0" fmla="*/ 2147483647 w 189"/>
              <a:gd name="T1" fmla="*/ 2147483647 h 208"/>
              <a:gd name="T2" fmla="*/ 2147483647 w 189"/>
              <a:gd name="T3" fmla="*/ 2147483647 h 208"/>
              <a:gd name="T4" fmla="*/ 2147483647 w 189"/>
              <a:gd name="T5" fmla="*/ 2147483647 h 208"/>
              <a:gd name="T6" fmla="*/ 2147483647 w 189"/>
              <a:gd name="T7" fmla="*/ 2147483647 h 208"/>
              <a:gd name="T8" fmla="*/ 2147483647 w 189"/>
              <a:gd name="T9" fmla="*/ 2147483647 h 208"/>
              <a:gd name="T10" fmla="*/ 2147483647 w 189"/>
              <a:gd name="T11" fmla="*/ 2147483647 h 208"/>
              <a:gd name="T12" fmla="*/ 2147483647 w 189"/>
              <a:gd name="T13" fmla="*/ 2147483647 h 208"/>
              <a:gd name="T14" fmla="*/ 2147483647 w 189"/>
              <a:gd name="T15" fmla="*/ 2147483647 h 208"/>
              <a:gd name="T16" fmla="*/ 2147483647 w 189"/>
              <a:gd name="T17" fmla="*/ 2147483647 h 208"/>
              <a:gd name="T18" fmla="*/ 2147483647 w 189"/>
              <a:gd name="T19" fmla="*/ 2147483647 h 208"/>
              <a:gd name="T20" fmla="*/ 2147483647 w 189"/>
              <a:gd name="T21" fmla="*/ 2147483647 h 208"/>
              <a:gd name="T22" fmla="*/ 2147483647 w 189"/>
              <a:gd name="T23" fmla="*/ 2147483647 h 208"/>
              <a:gd name="T24" fmla="*/ 2147483647 w 189"/>
              <a:gd name="T25" fmla="*/ 2147483647 h 208"/>
              <a:gd name="T26" fmla="*/ 2147483647 w 189"/>
              <a:gd name="T27" fmla="*/ 2147483647 h 208"/>
              <a:gd name="T28" fmla="*/ 2147483647 w 189"/>
              <a:gd name="T29" fmla="*/ 2147483647 h 208"/>
              <a:gd name="T30" fmla="*/ 2147483647 w 189"/>
              <a:gd name="T31" fmla="*/ 2147483647 h 208"/>
              <a:gd name="T32" fmla="*/ 2147483647 w 189"/>
              <a:gd name="T33" fmla="*/ 2147483647 h 208"/>
              <a:gd name="T34" fmla="*/ 2147483647 w 189"/>
              <a:gd name="T35" fmla="*/ 2147483647 h 208"/>
              <a:gd name="T36" fmla="*/ 2147483647 w 189"/>
              <a:gd name="T37" fmla="*/ 2147483647 h 208"/>
              <a:gd name="T38" fmla="*/ 2147483647 w 189"/>
              <a:gd name="T39" fmla="*/ 2147483647 h 208"/>
              <a:gd name="T40" fmla="*/ 2147483647 w 189"/>
              <a:gd name="T41" fmla="*/ 2147483647 h 208"/>
              <a:gd name="T42" fmla="*/ 2147483647 w 189"/>
              <a:gd name="T43" fmla="*/ 2147483647 h 208"/>
              <a:gd name="T44" fmla="*/ 2147483647 w 189"/>
              <a:gd name="T45" fmla="*/ 2147483647 h 208"/>
              <a:gd name="T46" fmla="*/ 2147483647 w 189"/>
              <a:gd name="T47" fmla="*/ 2147483647 h 208"/>
              <a:gd name="T48" fmla="*/ 2147483647 w 189"/>
              <a:gd name="T49" fmla="*/ 2147483647 h 208"/>
              <a:gd name="T50" fmla="*/ 2147483647 w 189"/>
              <a:gd name="T51" fmla="*/ 2147483647 h 208"/>
              <a:gd name="T52" fmla="*/ 2147483647 w 189"/>
              <a:gd name="T53" fmla="*/ 2147483647 h 208"/>
              <a:gd name="T54" fmla="*/ 2147483647 w 189"/>
              <a:gd name="T55" fmla="*/ 2147483647 h 208"/>
              <a:gd name="T56" fmla="*/ 0 w 189"/>
              <a:gd name="T57" fmla="*/ 2147483647 h 208"/>
              <a:gd name="T58" fmla="*/ 2147483647 w 189"/>
              <a:gd name="T59" fmla="*/ 2147483647 h 208"/>
              <a:gd name="T60" fmla="*/ 2147483647 w 189"/>
              <a:gd name="T61" fmla="*/ 2147483647 h 208"/>
              <a:gd name="T62" fmla="*/ 2147483647 w 189"/>
              <a:gd name="T63" fmla="*/ 2147483647 h 208"/>
              <a:gd name="T64" fmla="*/ 2147483647 w 189"/>
              <a:gd name="T65" fmla="*/ 2147483647 h 208"/>
              <a:gd name="T66" fmla="*/ 2147483647 w 189"/>
              <a:gd name="T67" fmla="*/ 2147483647 h 208"/>
              <a:gd name="T68" fmla="*/ 2147483647 w 189"/>
              <a:gd name="T69" fmla="*/ 2147483647 h 208"/>
              <a:gd name="T70" fmla="*/ 2147483647 w 189"/>
              <a:gd name="T71" fmla="*/ 2147483647 h 208"/>
              <a:gd name="T72" fmla="*/ 2147483647 w 189"/>
              <a:gd name="T73" fmla="*/ 2147483647 h 208"/>
              <a:gd name="T74" fmla="*/ 2147483647 w 189"/>
              <a:gd name="T75" fmla="*/ 2147483647 h 208"/>
              <a:gd name="T76" fmla="*/ 2147483647 w 189"/>
              <a:gd name="T77" fmla="*/ 2147483647 h 208"/>
              <a:gd name="T78" fmla="*/ 2147483647 w 189"/>
              <a:gd name="T79" fmla="*/ 2147483647 h 208"/>
              <a:gd name="T80" fmla="*/ 2147483647 w 189"/>
              <a:gd name="T81" fmla="*/ 2147483647 h 208"/>
              <a:gd name="T82" fmla="*/ 2147483647 w 189"/>
              <a:gd name="T83" fmla="*/ 2147483647 h 208"/>
              <a:gd name="T84" fmla="*/ 2147483647 w 189"/>
              <a:gd name="T85" fmla="*/ 2147483647 h 208"/>
              <a:gd name="T86" fmla="*/ 2147483647 w 189"/>
              <a:gd name="T87" fmla="*/ 2147483647 h 208"/>
              <a:gd name="T88" fmla="*/ 2147483647 w 189"/>
              <a:gd name="T89" fmla="*/ 2147483647 h 208"/>
              <a:gd name="T90" fmla="*/ 2147483647 w 189"/>
              <a:gd name="T91" fmla="*/ 2147483647 h 208"/>
              <a:gd name="T92" fmla="*/ 2147483647 w 189"/>
              <a:gd name="T93" fmla="*/ 2147483647 h 208"/>
              <a:gd name="T94" fmla="*/ 2147483647 w 189"/>
              <a:gd name="T95" fmla="*/ 2147483647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26" name="Freeform 252"/>
          <p:cNvSpPr>
            <a:spLocks/>
          </p:cNvSpPr>
          <p:nvPr/>
        </p:nvSpPr>
        <p:spPr bwMode="auto">
          <a:xfrm rot="21334256">
            <a:off x="5631484" y="3497406"/>
            <a:ext cx="912120" cy="589320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27" name="Freeform 253"/>
          <p:cNvSpPr>
            <a:spLocks/>
          </p:cNvSpPr>
          <p:nvPr/>
        </p:nvSpPr>
        <p:spPr bwMode="auto">
          <a:xfrm rot="21334256">
            <a:off x="3874719" y="3500810"/>
            <a:ext cx="964675" cy="576113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28" name="Freeform 254"/>
          <p:cNvSpPr>
            <a:spLocks noEditPoints="1"/>
          </p:cNvSpPr>
          <p:nvPr/>
        </p:nvSpPr>
        <p:spPr bwMode="auto">
          <a:xfrm rot="21334256">
            <a:off x="2731910" y="1285325"/>
            <a:ext cx="1063323" cy="1166011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30" name="Freeform 256"/>
          <p:cNvSpPr>
            <a:spLocks/>
          </p:cNvSpPr>
          <p:nvPr/>
        </p:nvSpPr>
        <p:spPr bwMode="auto">
          <a:xfrm rot="21334256">
            <a:off x="3075737" y="2933201"/>
            <a:ext cx="1017234" cy="850136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35" name="Freeform 257"/>
          <p:cNvSpPr>
            <a:spLocks/>
          </p:cNvSpPr>
          <p:nvPr/>
        </p:nvSpPr>
        <p:spPr bwMode="auto">
          <a:xfrm rot="21334256">
            <a:off x="3676840" y="1993227"/>
            <a:ext cx="1100308" cy="853437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36" name="Freeform 258"/>
          <p:cNvSpPr>
            <a:spLocks/>
          </p:cNvSpPr>
          <p:nvPr/>
        </p:nvSpPr>
        <p:spPr bwMode="auto">
          <a:xfrm rot="21334256">
            <a:off x="4379650" y="2924702"/>
            <a:ext cx="622209" cy="782455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37" name="Freeform 259"/>
          <p:cNvSpPr>
            <a:spLocks/>
          </p:cNvSpPr>
          <p:nvPr/>
        </p:nvSpPr>
        <p:spPr bwMode="auto">
          <a:xfrm rot="21334256">
            <a:off x="3174305" y="3227413"/>
            <a:ext cx="835827" cy="884802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38" name="Freeform 260"/>
          <p:cNvSpPr>
            <a:spLocks/>
          </p:cNvSpPr>
          <p:nvPr/>
        </p:nvSpPr>
        <p:spPr bwMode="auto">
          <a:xfrm rot="21334256">
            <a:off x="4926371" y="1704094"/>
            <a:ext cx="849390" cy="609129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0" name="Freeform 262"/>
          <p:cNvSpPr>
            <a:spLocks/>
          </p:cNvSpPr>
          <p:nvPr/>
        </p:nvSpPr>
        <p:spPr bwMode="auto">
          <a:xfrm rot="21334256">
            <a:off x="5469979" y="3801145"/>
            <a:ext cx="1025711" cy="833628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1" name="Freeform 263"/>
          <p:cNvSpPr>
            <a:spLocks/>
          </p:cNvSpPr>
          <p:nvPr/>
        </p:nvSpPr>
        <p:spPr bwMode="auto">
          <a:xfrm rot="21334256">
            <a:off x="4483093" y="1342075"/>
            <a:ext cx="988413" cy="802265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2" name="Freeform 264"/>
          <p:cNvSpPr>
            <a:spLocks noEditPoints="1"/>
          </p:cNvSpPr>
          <p:nvPr/>
        </p:nvSpPr>
        <p:spPr bwMode="auto">
          <a:xfrm rot="21334256">
            <a:off x="6171362" y="4469247"/>
            <a:ext cx="612035" cy="1110955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3" name="Freeform 265"/>
          <p:cNvSpPr>
            <a:spLocks noEditPoints="1"/>
          </p:cNvSpPr>
          <p:nvPr/>
        </p:nvSpPr>
        <p:spPr bwMode="auto">
          <a:xfrm rot="21334256">
            <a:off x="4307220" y="1918567"/>
            <a:ext cx="747666" cy="714775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6" name="Freeform 268"/>
          <p:cNvSpPr>
            <a:spLocks/>
          </p:cNvSpPr>
          <p:nvPr/>
        </p:nvSpPr>
        <p:spPr bwMode="auto">
          <a:xfrm rot="21334256">
            <a:off x="5594579" y="2174015"/>
            <a:ext cx="812092" cy="988799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7" name="Freeform 269"/>
          <p:cNvSpPr>
            <a:spLocks/>
          </p:cNvSpPr>
          <p:nvPr/>
        </p:nvSpPr>
        <p:spPr bwMode="auto">
          <a:xfrm rot="21334256">
            <a:off x="6617658" y="4708833"/>
            <a:ext cx="793442" cy="1015213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8" name="Freeform 270"/>
          <p:cNvSpPr>
            <a:spLocks/>
          </p:cNvSpPr>
          <p:nvPr/>
        </p:nvSpPr>
        <p:spPr bwMode="auto">
          <a:xfrm rot="21334256">
            <a:off x="4760048" y="2194981"/>
            <a:ext cx="978238" cy="600874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9" name="Freeform 271"/>
          <p:cNvSpPr>
            <a:spLocks noEditPoints="1"/>
          </p:cNvSpPr>
          <p:nvPr/>
        </p:nvSpPr>
        <p:spPr bwMode="auto">
          <a:xfrm rot="21334256">
            <a:off x="2842321" y="2230477"/>
            <a:ext cx="1095221" cy="879852"/>
          </a:xfrm>
          <a:custGeom>
            <a:avLst/>
            <a:gdLst>
              <a:gd name="T0" fmla="*/ 2147483647 w 288"/>
              <a:gd name="T1" fmla="*/ 2147483647 h 237"/>
              <a:gd name="T2" fmla="*/ 2147483647 w 288"/>
              <a:gd name="T3" fmla="*/ 2147483647 h 237"/>
              <a:gd name="T4" fmla="*/ 2147483647 w 288"/>
              <a:gd name="T5" fmla="*/ 2147483647 h 237"/>
              <a:gd name="T6" fmla="*/ 2147483647 w 288"/>
              <a:gd name="T7" fmla="*/ 2147483647 h 237"/>
              <a:gd name="T8" fmla="*/ 2147483647 w 288"/>
              <a:gd name="T9" fmla="*/ 2147483647 h 237"/>
              <a:gd name="T10" fmla="*/ 2147483647 w 288"/>
              <a:gd name="T11" fmla="*/ 2147483647 h 237"/>
              <a:gd name="T12" fmla="*/ 2147483647 w 288"/>
              <a:gd name="T13" fmla="*/ 2147483647 h 237"/>
              <a:gd name="T14" fmla="*/ 2147483647 w 288"/>
              <a:gd name="T15" fmla="*/ 2147483647 h 237"/>
              <a:gd name="T16" fmla="*/ 2147483647 w 288"/>
              <a:gd name="T17" fmla="*/ 2147483647 h 237"/>
              <a:gd name="T18" fmla="*/ 2147483647 w 288"/>
              <a:gd name="T19" fmla="*/ 2147483647 h 237"/>
              <a:gd name="T20" fmla="*/ 2147483647 w 288"/>
              <a:gd name="T21" fmla="*/ 2147483647 h 237"/>
              <a:gd name="T22" fmla="*/ 2147483647 w 288"/>
              <a:gd name="T23" fmla="*/ 2147483647 h 237"/>
              <a:gd name="T24" fmla="*/ 2147483647 w 288"/>
              <a:gd name="T25" fmla="*/ 2147483647 h 237"/>
              <a:gd name="T26" fmla="*/ 2147483647 w 288"/>
              <a:gd name="T27" fmla="*/ 2147483647 h 237"/>
              <a:gd name="T28" fmla="*/ 2147483647 w 288"/>
              <a:gd name="T29" fmla="*/ 2147483647 h 237"/>
              <a:gd name="T30" fmla="*/ 2147483647 w 288"/>
              <a:gd name="T31" fmla="*/ 2147483647 h 237"/>
              <a:gd name="T32" fmla="*/ 2147483647 w 288"/>
              <a:gd name="T33" fmla="*/ 2147483647 h 237"/>
              <a:gd name="T34" fmla="*/ 2147483647 w 288"/>
              <a:gd name="T35" fmla="*/ 2147483647 h 237"/>
              <a:gd name="T36" fmla="*/ 2147483647 w 288"/>
              <a:gd name="T37" fmla="*/ 2147483647 h 237"/>
              <a:gd name="T38" fmla="*/ 2147483647 w 288"/>
              <a:gd name="T39" fmla="*/ 2147483647 h 237"/>
              <a:gd name="T40" fmla="*/ 2147483647 w 288"/>
              <a:gd name="T41" fmla="*/ 2147483647 h 237"/>
              <a:gd name="T42" fmla="*/ 2147483647 w 288"/>
              <a:gd name="T43" fmla="*/ 2147483647 h 237"/>
              <a:gd name="T44" fmla="*/ 2147483647 w 288"/>
              <a:gd name="T45" fmla="*/ 2147483647 h 237"/>
              <a:gd name="T46" fmla="*/ 2147483647 w 288"/>
              <a:gd name="T47" fmla="*/ 2147483647 h 237"/>
              <a:gd name="T48" fmla="*/ 2147483647 w 288"/>
              <a:gd name="T49" fmla="*/ 2147483647 h 237"/>
              <a:gd name="T50" fmla="*/ 2147483647 w 288"/>
              <a:gd name="T51" fmla="*/ 2147483647 h 237"/>
              <a:gd name="T52" fmla="*/ 2147483647 w 288"/>
              <a:gd name="T53" fmla="*/ 2147483647 h 237"/>
              <a:gd name="T54" fmla="*/ 2147483647 w 288"/>
              <a:gd name="T55" fmla="*/ 2147483647 h 237"/>
              <a:gd name="T56" fmla="*/ 2147483647 w 288"/>
              <a:gd name="T57" fmla="*/ 2147483647 h 237"/>
              <a:gd name="T58" fmla="*/ 2147483647 w 288"/>
              <a:gd name="T59" fmla="*/ 2147483647 h 237"/>
              <a:gd name="T60" fmla="*/ 2147483647 w 288"/>
              <a:gd name="T61" fmla="*/ 2147483647 h 237"/>
              <a:gd name="T62" fmla="*/ 2147483647 w 288"/>
              <a:gd name="T63" fmla="*/ 2147483647 h 237"/>
              <a:gd name="T64" fmla="*/ 2147483647 w 288"/>
              <a:gd name="T65" fmla="*/ 2147483647 h 237"/>
              <a:gd name="T66" fmla="*/ 2147483647 w 288"/>
              <a:gd name="T67" fmla="*/ 2147483647 h 237"/>
              <a:gd name="T68" fmla="*/ 2147483647 w 288"/>
              <a:gd name="T69" fmla="*/ 2147483647 h 237"/>
              <a:gd name="T70" fmla="*/ 2147483647 w 288"/>
              <a:gd name="T71" fmla="*/ 2147483647 h 237"/>
              <a:gd name="T72" fmla="*/ 2147483647 w 288"/>
              <a:gd name="T73" fmla="*/ 2147483647 h 237"/>
              <a:gd name="T74" fmla="*/ 2147483647 w 288"/>
              <a:gd name="T75" fmla="*/ 2147483647 h 237"/>
              <a:gd name="T76" fmla="*/ 2147483647 w 288"/>
              <a:gd name="T77" fmla="*/ 2147483647 h 237"/>
              <a:gd name="T78" fmla="*/ 2147483647 w 288"/>
              <a:gd name="T79" fmla="*/ 2147483647 h 237"/>
              <a:gd name="T80" fmla="*/ 2147483647 w 288"/>
              <a:gd name="T81" fmla="*/ 2147483647 h 237"/>
              <a:gd name="T82" fmla="*/ 2147483647 w 288"/>
              <a:gd name="T83" fmla="*/ 2147483647 h 237"/>
              <a:gd name="T84" fmla="*/ 2147483647 w 288"/>
              <a:gd name="T85" fmla="*/ 2147483647 h 237"/>
              <a:gd name="T86" fmla="*/ 2147483647 w 288"/>
              <a:gd name="T87" fmla="*/ 2147483647 h 237"/>
              <a:gd name="T88" fmla="*/ 2147483647 w 288"/>
              <a:gd name="T89" fmla="*/ 2147483647 h 237"/>
              <a:gd name="T90" fmla="*/ 2147483647 w 288"/>
              <a:gd name="T91" fmla="*/ 2147483647 h 237"/>
              <a:gd name="T92" fmla="*/ 2147483647 w 288"/>
              <a:gd name="T93" fmla="*/ 2147483647 h 237"/>
              <a:gd name="T94" fmla="*/ 2147483647 w 288"/>
              <a:gd name="T95" fmla="*/ 2147483647 h 237"/>
              <a:gd name="T96" fmla="*/ 2147483647 w 288"/>
              <a:gd name="T97" fmla="*/ 2147483647 h 237"/>
              <a:gd name="T98" fmla="*/ 2147483647 w 288"/>
              <a:gd name="T99" fmla="*/ 2147483647 h 237"/>
              <a:gd name="T100" fmla="*/ 2147483647 w 288"/>
              <a:gd name="T101" fmla="*/ 2147483647 h 237"/>
              <a:gd name="T102" fmla="*/ 2147483647 w 288"/>
              <a:gd name="T103" fmla="*/ 2147483647 h 237"/>
              <a:gd name="T104" fmla="*/ 2147483647 w 288"/>
              <a:gd name="T105" fmla="*/ 2147483647 h 237"/>
              <a:gd name="T106" fmla="*/ 2147483647 w 288"/>
              <a:gd name="T107" fmla="*/ 2147483647 h 237"/>
              <a:gd name="T108" fmla="*/ 2147483647 w 288"/>
              <a:gd name="T109" fmla="*/ 2147483647 h 237"/>
              <a:gd name="T110" fmla="*/ 2147483647 w 288"/>
              <a:gd name="T111" fmla="*/ 2147483647 h 237"/>
              <a:gd name="T112" fmla="*/ 2147483647 w 288"/>
              <a:gd name="T113" fmla="*/ 2147483647 h 237"/>
              <a:gd name="T114" fmla="*/ 2147483647 w 288"/>
              <a:gd name="T115" fmla="*/ 2147483647 h 237"/>
              <a:gd name="T116" fmla="*/ 2147483647 w 288"/>
              <a:gd name="T117" fmla="*/ 2147483647 h 237"/>
              <a:gd name="T118" fmla="*/ 2147483647 w 288"/>
              <a:gd name="T119" fmla="*/ 2147483647 h 237"/>
              <a:gd name="T120" fmla="*/ 2147483647 w 288"/>
              <a:gd name="T121" fmla="*/ 2147483647 h 237"/>
              <a:gd name="T122" fmla="*/ 2147483647 w 288"/>
              <a:gd name="T123" fmla="*/ 2147483647 h 237"/>
              <a:gd name="T124" fmla="*/ 2147483647 w 288"/>
              <a:gd name="T125" fmla="*/ 2147483647 h 2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8"/>
              <a:gd name="T190" fmla="*/ 0 h 237"/>
              <a:gd name="T191" fmla="*/ 288 w 288"/>
              <a:gd name="T192" fmla="*/ 237 h 23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8" h="237">
                <a:moveTo>
                  <a:pt x="170" y="5"/>
                </a:moveTo>
                <a:lnTo>
                  <a:pt x="172" y="5"/>
                </a:lnTo>
                <a:lnTo>
                  <a:pt x="172" y="7"/>
                </a:lnTo>
                <a:lnTo>
                  <a:pt x="172" y="8"/>
                </a:lnTo>
                <a:lnTo>
                  <a:pt x="170" y="7"/>
                </a:lnTo>
                <a:lnTo>
                  <a:pt x="170" y="5"/>
                </a:lnTo>
                <a:lnTo>
                  <a:pt x="169" y="7"/>
                </a:lnTo>
                <a:lnTo>
                  <a:pt x="169" y="8"/>
                </a:lnTo>
                <a:lnTo>
                  <a:pt x="169" y="10"/>
                </a:lnTo>
                <a:lnTo>
                  <a:pt x="169" y="11"/>
                </a:lnTo>
                <a:lnTo>
                  <a:pt x="166" y="13"/>
                </a:lnTo>
                <a:lnTo>
                  <a:pt x="164" y="13"/>
                </a:lnTo>
                <a:lnTo>
                  <a:pt x="164" y="14"/>
                </a:lnTo>
                <a:lnTo>
                  <a:pt x="164" y="16"/>
                </a:lnTo>
                <a:lnTo>
                  <a:pt x="164" y="19"/>
                </a:lnTo>
                <a:lnTo>
                  <a:pt x="164" y="20"/>
                </a:lnTo>
                <a:lnTo>
                  <a:pt x="163" y="22"/>
                </a:lnTo>
                <a:lnTo>
                  <a:pt x="161" y="26"/>
                </a:lnTo>
                <a:lnTo>
                  <a:pt x="163" y="26"/>
                </a:lnTo>
                <a:lnTo>
                  <a:pt x="163" y="27"/>
                </a:lnTo>
                <a:lnTo>
                  <a:pt x="164" y="29"/>
                </a:lnTo>
                <a:lnTo>
                  <a:pt x="164" y="30"/>
                </a:lnTo>
                <a:lnTo>
                  <a:pt x="164" y="32"/>
                </a:lnTo>
                <a:lnTo>
                  <a:pt x="164" y="35"/>
                </a:lnTo>
                <a:lnTo>
                  <a:pt x="163" y="38"/>
                </a:lnTo>
                <a:lnTo>
                  <a:pt x="163" y="39"/>
                </a:lnTo>
                <a:lnTo>
                  <a:pt x="164" y="41"/>
                </a:lnTo>
                <a:lnTo>
                  <a:pt x="164" y="42"/>
                </a:lnTo>
                <a:lnTo>
                  <a:pt x="163" y="42"/>
                </a:lnTo>
                <a:lnTo>
                  <a:pt x="160" y="41"/>
                </a:lnTo>
                <a:lnTo>
                  <a:pt x="159" y="42"/>
                </a:lnTo>
                <a:lnTo>
                  <a:pt x="159" y="44"/>
                </a:lnTo>
                <a:lnTo>
                  <a:pt x="160" y="45"/>
                </a:lnTo>
                <a:lnTo>
                  <a:pt x="161" y="44"/>
                </a:lnTo>
                <a:lnTo>
                  <a:pt x="163" y="44"/>
                </a:lnTo>
                <a:lnTo>
                  <a:pt x="166" y="44"/>
                </a:lnTo>
                <a:lnTo>
                  <a:pt x="167" y="42"/>
                </a:lnTo>
                <a:lnTo>
                  <a:pt x="167" y="44"/>
                </a:lnTo>
                <a:lnTo>
                  <a:pt x="167" y="45"/>
                </a:lnTo>
                <a:lnTo>
                  <a:pt x="167" y="47"/>
                </a:lnTo>
                <a:lnTo>
                  <a:pt x="169" y="48"/>
                </a:lnTo>
                <a:lnTo>
                  <a:pt x="169" y="47"/>
                </a:lnTo>
                <a:lnTo>
                  <a:pt x="170" y="45"/>
                </a:lnTo>
                <a:lnTo>
                  <a:pt x="170" y="47"/>
                </a:lnTo>
                <a:lnTo>
                  <a:pt x="172" y="48"/>
                </a:lnTo>
                <a:lnTo>
                  <a:pt x="173" y="51"/>
                </a:lnTo>
                <a:lnTo>
                  <a:pt x="176" y="54"/>
                </a:lnTo>
                <a:lnTo>
                  <a:pt x="179" y="55"/>
                </a:lnTo>
                <a:lnTo>
                  <a:pt x="181" y="57"/>
                </a:lnTo>
                <a:lnTo>
                  <a:pt x="182" y="60"/>
                </a:lnTo>
                <a:lnTo>
                  <a:pt x="185" y="63"/>
                </a:lnTo>
                <a:lnTo>
                  <a:pt x="186" y="66"/>
                </a:lnTo>
                <a:lnTo>
                  <a:pt x="188" y="68"/>
                </a:lnTo>
                <a:lnTo>
                  <a:pt x="189" y="71"/>
                </a:lnTo>
                <a:lnTo>
                  <a:pt x="195" y="73"/>
                </a:lnTo>
                <a:lnTo>
                  <a:pt x="197" y="76"/>
                </a:lnTo>
                <a:lnTo>
                  <a:pt x="198" y="79"/>
                </a:lnTo>
                <a:lnTo>
                  <a:pt x="204" y="83"/>
                </a:lnTo>
                <a:lnTo>
                  <a:pt x="207" y="86"/>
                </a:lnTo>
                <a:lnTo>
                  <a:pt x="208" y="88"/>
                </a:lnTo>
                <a:lnTo>
                  <a:pt x="210" y="89"/>
                </a:lnTo>
                <a:lnTo>
                  <a:pt x="211" y="89"/>
                </a:lnTo>
                <a:lnTo>
                  <a:pt x="214" y="92"/>
                </a:lnTo>
                <a:lnTo>
                  <a:pt x="219" y="95"/>
                </a:lnTo>
                <a:lnTo>
                  <a:pt x="223" y="95"/>
                </a:lnTo>
                <a:lnTo>
                  <a:pt x="227" y="95"/>
                </a:lnTo>
                <a:lnTo>
                  <a:pt x="230" y="93"/>
                </a:lnTo>
                <a:lnTo>
                  <a:pt x="232" y="93"/>
                </a:lnTo>
                <a:lnTo>
                  <a:pt x="233" y="92"/>
                </a:lnTo>
                <a:lnTo>
                  <a:pt x="235" y="92"/>
                </a:lnTo>
                <a:lnTo>
                  <a:pt x="236" y="92"/>
                </a:lnTo>
                <a:lnTo>
                  <a:pt x="238" y="92"/>
                </a:lnTo>
                <a:lnTo>
                  <a:pt x="239" y="93"/>
                </a:lnTo>
                <a:lnTo>
                  <a:pt x="242" y="93"/>
                </a:lnTo>
                <a:lnTo>
                  <a:pt x="244" y="95"/>
                </a:lnTo>
                <a:lnTo>
                  <a:pt x="246" y="98"/>
                </a:lnTo>
                <a:lnTo>
                  <a:pt x="248" y="98"/>
                </a:lnTo>
                <a:lnTo>
                  <a:pt x="251" y="99"/>
                </a:lnTo>
                <a:lnTo>
                  <a:pt x="252" y="99"/>
                </a:lnTo>
                <a:lnTo>
                  <a:pt x="252" y="101"/>
                </a:lnTo>
                <a:lnTo>
                  <a:pt x="254" y="99"/>
                </a:lnTo>
                <a:lnTo>
                  <a:pt x="255" y="99"/>
                </a:lnTo>
                <a:lnTo>
                  <a:pt x="257" y="98"/>
                </a:lnTo>
                <a:lnTo>
                  <a:pt x="258" y="99"/>
                </a:lnTo>
                <a:lnTo>
                  <a:pt x="258" y="101"/>
                </a:lnTo>
                <a:lnTo>
                  <a:pt x="258" y="102"/>
                </a:lnTo>
                <a:lnTo>
                  <a:pt x="258" y="104"/>
                </a:lnTo>
                <a:lnTo>
                  <a:pt x="260" y="104"/>
                </a:lnTo>
                <a:lnTo>
                  <a:pt x="261" y="104"/>
                </a:lnTo>
                <a:lnTo>
                  <a:pt x="261" y="105"/>
                </a:lnTo>
                <a:lnTo>
                  <a:pt x="263" y="107"/>
                </a:lnTo>
                <a:lnTo>
                  <a:pt x="264" y="108"/>
                </a:lnTo>
                <a:lnTo>
                  <a:pt x="263" y="110"/>
                </a:lnTo>
                <a:lnTo>
                  <a:pt x="266" y="111"/>
                </a:lnTo>
                <a:lnTo>
                  <a:pt x="266" y="112"/>
                </a:lnTo>
                <a:lnTo>
                  <a:pt x="268" y="117"/>
                </a:lnTo>
                <a:lnTo>
                  <a:pt x="268" y="121"/>
                </a:lnTo>
                <a:lnTo>
                  <a:pt x="270" y="124"/>
                </a:lnTo>
                <a:lnTo>
                  <a:pt x="273" y="127"/>
                </a:lnTo>
                <a:lnTo>
                  <a:pt x="276" y="129"/>
                </a:lnTo>
                <a:lnTo>
                  <a:pt x="279" y="129"/>
                </a:lnTo>
                <a:lnTo>
                  <a:pt x="280" y="130"/>
                </a:lnTo>
                <a:lnTo>
                  <a:pt x="282" y="131"/>
                </a:lnTo>
                <a:lnTo>
                  <a:pt x="285" y="139"/>
                </a:lnTo>
                <a:lnTo>
                  <a:pt x="288" y="140"/>
                </a:lnTo>
                <a:lnTo>
                  <a:pt x="288" y="142"/>
                </a:lnTo>
                <a:lnTo>
                  <a:pt x="286" y="146"/>
                </a:lnTo>
                <a:lnTo>
                  <a:pt x="286" y="148"/>
                </a:lnTo>
                <a:lnTo>
                  <a:pt x="288" y="156"/>
                </a:lnTo>
                <a:lnTo>
                  <a:pt x="285" y="158"/>
                </a:lnTo>
                <a:lnTo>
                  <a:pt x="267" y="156"/>
                </a:lnTo>
                <a:lnTo>
                  <a:pt x="264" y="162"/>
                </a:lnTo>
                <a:lnTo>
                  <a:pt x="263" y="161"/>
                </a:lnTo>
                <a:lnTo>
                  <a:pt x="260" y="161"/>
                </a:lnTo>
                <a:lnTo>
                  <a:pt x="260" y="164"/>
                </a:lnTo>
                <a:lnTo>
                  <a:pt x="258" y="164"/>
                </a:lnTo>
                <a:lnTo>
                  <a:pt x="257" y="170"/>
                </a:lnTo>
                <a:lnTo>
                  <a:pt x="255" y="173"/>
                </a:lnTo>
                <a:lnTo>
                  <a:pt x="254" y="174"/>
                </a:lnTo>
                <a:lnTo>
                  <a:pt x="251" y="173"/>
                </a:lnTo>
                <a:lnTo>
                  <a:pt x="246" y="168"/>
                </a:lnTo>
                <a:lnTo>
                  <a:pt x="245" y="168"/>
                </a:lnTo>
                <a:lnTo>
                  <a:pt x="255" y="183"/>
                </a:lnTo>
                <a:lnTo>
                  <a:pt x="252" y="186"/>
                </a:lnTo>
                <a:lnTo>
                  <a:pt x="251" y="222"/>
                </a:lnTo>
                <a:lnTo>
                  <a:pt x="249" y="224"/>
                </a:lnTo>
                <a:lnTo>
                  <a:pt x="249" y="221"/>
                </a:lnTo>
                <a:lnTo>
                  <a:pt x="248" y="219"/>
                </a:lnTo>
                <a:lnTo>
                  <a:pt x="249" y="218"/>
                </a:lnTo>
                <a:lnTo>
                  <a:pt x="248" y="216"/>
                </a:lnTo>
                <a:lnTo>
                  <a:pt x="248" y="218"/>
                </a:lnTo>
                <a:lnTo>
                  <a:pt x="245" y="221"/>
                </a:lnTo>
                <a:lnTo>
                  <a:pt x="242" y="221"/>
                </a:lnTo>
                <a:lnTo>
                  <a:pt x="241" y="218"/>
                </a:lnTo>
                <a:lnTo>
                  <a:pt x="239" y="218"/>
                </a:lnTo>
                <a:lnTo>
                  <a:pt x="238" y="218"/>
                </a:lnTo>
                <a:lnTo>
                  <a:pt x="235" y="222"/>
                </a:lnTo>
                <a:lnTo>
                  <a:pt x="232" y="222"/>
                </a:lnTo>
                <a:lnTo>
                  <a:pt x="229" y="228"/>
                </a:lnTo>
                <a:lnTo>
                  <a:pt x="226" y="228"/>
                </a:lnTo>
                <a:lnTo>
                  <a:pt x="210" y="225"/>
                </a:lnTo>
                <a:lnTo>
                  <a:pt x="201" y="227"/>
                </a:lnTo>
                <a:lnTo>
                  <a:pt x="197" y="230"/>
                </a:lnTo>
                <a:lnTo>
                  <a:pt x="195" y="228"/>
                </a:lnTo>
                <a:lnTo>
                  <a:pt x="194" y="227"/>
                </a:lnTo>
                <a:lnTo>
                  <a:pt x="183" y="227"/>
                </a:lnTo>
                <a:lnTo>
                  <a:pt x="179" y="228"/>
                </a:lnTo>
                <a:lnTo>
                  <a:pt x="154" y="212"/>
                </a:lnTo>
                <a:lnTo>
                  <a:pt x="144" y="224"/>
                </a:lnTo>
                <a:lnTo>
                  <a:pt x="141" y="228"/>
                </a:lnTo>
                <a:lnTo>
                  <a:pt x="140" y="234"/>
                </a:lnTo>
                <a:lnTo>
                  <a:pt x="131" y="228"/>
                </a:lnTo>
                <a:lnTo>
                  <a:pt x="123" y="227"/>
                </a:lnTo>
                <a:lnTo>
                  <a:pt x="119" y="231"/>
                </a:lnTo>
                <a:lnTo>
                  <a:pt x="118" y="227"/>
                </a:lnTo>
                <a:lnTo>
                  <a:pt x="116" y="225"/>
                </a:lnTo>
                <a:lnTo>
                  <a:pt x="116" y="222"/>
                </a:lnTo>
                <a:lnTo>
                  <a:pt x="112" y="218"/>
                </a:lnTo>
                <a:lnTo>
                  <a:pt x="109" y="219"/>
                </a:lnTo>
                <a:lnTo>
                  <a:pt x="109" y="221"/>
                </a:lnTo>
                <a:lnTo>
                  <a:pt x="106" y="222"/>
                </a:lnTo>
                <a:lnTo>
                  <a:pt x="97" y="221"/>
                </a:lnTo>
                <a:lnTo>
                  <a:pt x="97" y="214"/>
                </a:lnTo>
                <a:lnTo>
                  <a:pt x="100" y="209"/>
                </a:lnTo>
                <a:lnTo>
                  <a:pt x="100" y="208"/>
                </a:lnTo>
                <a:lnTo>
                  <a:pt x="100" y="205"/>
                </a:lnTo>
                <a:lnTo>
                  <a:pt x="98" y="205"/>
                </a:lnTo>
                <a:lnTo>
                  <a:pt x="97" y="203"/>
                </a:lnTo>
                <a:lnTo>
                  <a:pt x="94" y="202"/>
                </a:lnTo>
                <a:lnTo>
                  <a:pt x="93" y="202"/>
                </a:lnTo>
                <a:lnTo>
                  <a:pt x="90" y="212"/>
                </a:lnTo>
                <a:lnTo>
                  <a:pt x="87" y="211"/>
                </a:lnTo>
                <a:lnTo>
                  <a:pt x="85" y="209"/>
                </a:lnTo>
                <a:lnTo>
                  <a:pt x="85" y="206"/>
                </a:lnTo>
                <a:lnTo>
                  <a:pt x="85" y="205"/>
                </a:lnTo>
                <a:lnTo>
                  <a:pt x="84" y="205"/>
                </a:lnTo>
                <a:lnTo>
                  <a:pt x="84" y="203"/>
                </a:lnTo>
                <a:lnTo>
                  <a:pt x="81" y="206"/>
                </a:lnTo>
                <a:lnTo>
                  <a:pt x="79" y="205"/>
                </a:lnTo>
                <a:lnTo>
                  <a:pt x="79" y="200"/>
                </a:lnTo>
                <a:lnTo>
                  <a:pt x="78" y="199"/>
                </a:lnTo>
                <a:lnTo>
                  <a:pt x="76" y="193"/>
                </a:lnTo>
                <a:lnTo>
                  <a:pt x="75" y="193"/>
                </a:lnTo>
                <a:lnTo>
                  <a:pt x="72" y="193"/>
                </a:lnTo>
                <a:lnTo>
                  <a:pt x="60" y="224"/>
                </a:lnTo>
                <a:lnTo>
                  <a:pt x="57" y="224"/>
                </a:lnTo>
                <a:lnTo>
                  <a:pt x="47" y="224"/>
                </a:lnTo>
                <a:lnTo>
                  <a:pt x="46" y="230"/>
                </a:lnTo>
                <a:lnTo>
                  <a:pt x="44" y="228"/>
                </a:lnTo>
                <a:lnTo>
                  <a:pt x="41" y="230"/>
                </a:lnTo>
                <a:lnTo>
                  <a:pt x="40" y="230"/>
                </a:lnTo>
                <a:lnTo>
                  <a:pt x="37" y="234"/>
                </a:lnTo>
                <a:lnTo>
                  <a:pt x="35" y="236"/>
                </a:lnTo>
                <a:lnTo>
                  <a:pt x="33" y="236"/>
                </a:lnTo>
                <a:lnTo>
                  <a:pt x="31" y="236"/>
                </a:lnTo>
                <a:lnTo>
                  <a:pt x="30" y="234"/>
                </a:lnTo>
                <a:lnTo>
                  <a:pt x="28" y="234"/>
                </a:lnTo>
                <a:lnTo>
                  <a:pt x="27" y="236"/>
                </a:lnTo>
                <a:lnTo>
                  <a:pt x="24" y="234"/>
                </a:lnTo>
                <a:lnTo>
                  <a:pt x="21" y="237"/>
                </a:lnTo>
                <a:lnTo>
                  <a:pt x="19" y="237"/>
                </a:lnTo>
                <a:lnTo>
                  <a:pt x="16" y="234"/>
                </a:lnTo>
                <a:lnTo>
                  <a:pt x="9" y="234"/>
                </a:lnTo>
                <a:lnTo>
                  <a:pt x="8" y="233"/>
                </a:lnTo>
                <a:lnTo>
                  <a:pt x="8" y="230"/>
                </a:lnTo>
                <a:lnTo>
                  <a:pt x="6" y="225"/>
                </a:lnTo>
                <a:lnTo>
                  <a:pt x="5" y="224"/>
                </a:lnTo>
                <a:lnTo>
                  <a:pt x="6" y="221"/>
                </a:lnTo>
                <a:lnTo>
                  <a:pt x="3" y="218"/>
                </a:lnTo>
                <a:lnTo>
                  <a:pt x="2" y="216"/>
                </a:lnTo>
                <a:lnTo>
                  <a:pt x="0" y="215"/>
                </a:lnTo>
                <a:lnTo>
                  <a:pt x="2" y="214"/>
                </a:lnTo>
                <a:lnTo>
                  <a:pt x="6" y="209"/>
                </a:lnTo>
                <a:lnTo>
                  <a:pt x="5" y="205"/>
                </a:lnTo>
                <a:lnTo>
                  <a:pt x="8" y="202"/>
                </a:lnTo>
                <a:lnTo>
                  <a:pt x="8" y="203"/>
                </a:lnTo>
                <a:lnTo>
                  <a:pt x="12" y="202"/>
                </a:lnTo>
                <a:lnTo>
                  <a:pt x="13" y="202"/>
                </a:lnTo>
                <a:lnTo>
                  <a:pt x="15" y="203"/>
                </a:lnTo>
                <a:lnTo>
                  <a:pt x="16" y="203"/>
                </a:lnTo>
                <a:lnTo>
                  <a:pt x="19" y="202"/>
                </a:lnTo>
                <a:lnTo>
                  <a:pt x="21" y="200"/>
                </a:lnTo>
                <a:lnTo>
                  <a:pt x="24" y="197"/>
                </a:lnTo>
                <a:lnTo>
                  <a:pt x="25" y="194"/>
                </a:lnTo>
                <a:lnTo>
                  <a:pt x="25" y="193"/>
                </a:lnTo>
                <a:lnTo>
                  <a:pt x="28" y="189"/>
                </a:lnTo>
                <a:lnTo>
                  <a:pt x="31" y="181"/>
                </a:lnTo>
                <a:lnTo>
                  <a:pt x="35" y="173"/>
                </a:lnTo>
                <a:lnTo>
                  <a:pt x="35" y="171"/>
                </a:lnTo>
                <a:lnTo>
                  <a:pt x="37" y="168"/>
                </a:lnTo>
                <a:lnTo>
                  <a:pt x="38" y="165"/>
                </a:lnTo>
                <a:lnTo>
                  <a:pt x="38" y="161"/>
                </a:lnTo>
                <a:lnTo>
                  <a:pt x="40" y="159"/>
                </a:lnTo>
                <a:lnTo>
                  <a:pt x="41" y="155"/>
                </a:lnTo>
                <a:lnTo>
                  <a:pt x="43" y="152"/>
                </a:lnTo>
                <a:lnTo>
                  <a:pt x="44" y="148"/>
                </a:lnTo>
                <a:lnTo>
                  <a:pt x="46" y="145"/>
                </a:lnTo>
                <a:lnTo>
                  <a:pt x="47" y="140"/>
                </a:lnTo>
                <a:lnTo>
                  <a:pt x="52" y="124"/>
                </a:lnTo>
                <a:lnTo>
                  <a:pt x="54" y="117"/>
                </a:lnTo>
                <a:lnTo>
                  <a:pt x="57" y="112"/>
                </a:lnTo>
                <a:lnTo>
                  <a:pt x="59" y="107"/>
                </a:lnTo>
                <a:lnTo>
                  <a:pt x="62" y="102"/>
                </a:lnTo>
                <a:lnTo>
                  <a:pt x="66" y="98"/>
                </a:lnTo>
                <a:lnTo>
                  <a:pt x="66" y="96"/>
                </a:lnTo>
                <a:lnTo>
                  <a:pt x="68" y="95"/>
                </a:lnTo>
                <a:lnTo>
                  <a:pt x="68" y="93"/>
                </a:lnTo>
                <a:lnTo>
                  <a:pt x="69" y="92"/>
                </a:lnTo>
                <a:lnTo>
                  <a:pt x="72" y="89"/>
                </a:lnTo>
                <a:lnTo>
                  <a:pt x="74" y="88"/>
                </a:lnTo>
                <a:lnTo>
                  <a:pt x="81" y="83"/>
                </a:lnTo>
                <a:lnTo>
                  <a:pt x="84" y="82"/>
                </a:lnTo>
                <a:lnTo>
                  <a:pt x="91" y="80"/>
                </a:lnTo>
                <a:lnTo>
                  <a:pt x="100" y="80"/>
                </a:lnTo>
                <a:lnTo>
                  <a:pt x="104" y="79"/>
                </a:lnTo>
                <a:lnTo>
                  <a:pt x="107" y="79"/>
                </a:lnTo>
                <a:lnTo>
                  <a:pt x="110" y="77"/>
                </a:lnTo>
                <a:lnTo>
                  <a:pt x="113" y="79"/>
                </a:lnTo>
                <a:lnTo>
                  <a:pt x="115" y="80"/>
                </a:lnTo>
                <a:lnTo>
                  <a:pt x="116" y="82"/>
                </a:lnTo>
                <a:lnTo>
                  <a:pt x="118" y="83"/>
                </a:lnTo>
                <a:lnTo>
                  <a:pt x="118" y="86"/>
                </a:lnTo>
                <a:lnTo>
                  <a:pt x="116" y="89"/>
                </a:lnTo>
                <a:lnTo>
                  <a:pt x="115" y="90"/>
                </a:lnTo>
                <a:lnTo>
                  <a:pt x="112" y="93"/>
                </a:lnTo>
                <a:lnTo>
                  <a:pt x="110" y="93"/>
                </a:lnTo>
                <a:lnTo>
                  <a:pt x="109" y="93"/>
                </a:lnTo>
                <a:lnTo>
                  <a:pt x="110" y="92"/>
                </a:lnTo>
                <a:lnTo>
                  <a:pt x="112" y="90"/>
                </a:lnTo>
                <a:lnTo>
                  <a:pt x="113" y="89"/>
                </a:lnTo>
                <a:lnTo>
                  <a:pt x="115" y="86"/>
                </a:lnTo>
                <a:lnTo>
                  <a:pt x="113" y="86"/>
                </a:lnTo>
                <a:lnTo>
                  <a:pt x="110" y="86"/>
                </a:lnTo>
                <a:lnTo>
                  <a:pt x="106" y="85"/>
                </a:lnTo>
                <a:lnTo>
                  <a:pt x="104" y="86"/>
                </a:lnTo>
                <a:lnTo>
                  <a:pt x="106" y="86"/>
                </a:lnTo>
                <a:lnTo>
                  <a:pt x="107" y="89"/>
                </a:lnTo>
                <a:lnTo>
                  <a:pt x="106" y="90"/>
                </a:lnTo>
                <a:lnTo>
                  <a:pt x="104" y="95"/>
                </a:lnTo>
                <a:lnTo>
                  <a:pt x="104" y="98"/>
                </a:lnTo>
                <a:lnTo>
                  <a:pt x="103" y="101"/>
                </a:lnTo>
                <a:lnTo>
                  <a:pt x="101" y="99"/>
                </a:lnTo>
                <a:lnTo>
                  <a:pt x="98" y="98"/>
                </a:lnTo>
                <a:lnTo>
                  <a:pt x="97" y="99"/>
                </a:lnTo>
                <a:lnTo>
                  <a:pt x="94" y="101"/>
                </a:lnTo>
                <a:lnTo>
                  <a:pt x="96" y="102"/>
                </a:lnTo>
                <a:lnTo>
                  <a:pt x="97" y="104"/>
                </a:lnTo>
                <a:lnTo>
                  <a:pt x="96" y="105"/>
                </a:lnTo>
                <a:lnTo>
                  <a:pt x="97" y="105"/>
                </a:lnTo>
                <a:lnTo>
                  <a:pt x="100" y="105"/>
                </a:lnTo>
                <a:lnTo>
                  <a:pt x="101" y="107"/>
                </a:lnTo>
                <a:lnTo>
                  <a:pt x="104" y="108"/>
                </a:lnTo>
                <a:lnTo>
                  <a:pt x="104" y="110"/>
                </a:lnTo>
                <a:lnTo>
                  <a:pt x="104" y="111"/>
                </a:lnTo>
                <a:lnTo>
                  <a:pt x="103" y="112"/>
                </a:lnTo>
                <a:lnTo>
                  <a:pt x="100" y="114"/>
                </a:lnTo>
                <a:lnTo>
                  <a:pt x="98" y="115"/>
                </a:lnTo>
                <a:lnTo>
                  <a:pt x="97" y="115"/>
                </a:lnTo>
                <a:lnTo>
                  <a:pt x="98" y="117"/>
                </a:lnTo>
                <a:lnTo>
                  <a:pt x="100" y="118"/>
                </a:lnTo>
                <a:lnTo>
                  <a:pt x="101" y="118"/>
                </a:lnTo>
                <a:lnTo>
                  <a:pt x="104" y="118"/>
                </a:lnTo>
                <a:lnTo>
                  <a:pt x="106" y="121"/>
                </a:lnTo>
                <a:lnTo>
                  <a:pt x="107" y="124"/>
                </a:lnTo>
                <a:lnTo>
                  <a:pt x="109" y="124"/>
                </a:lnTo>
                <a:lnTo>
                  <a:pt x="112" y="123"/>
                </a:lnTo>
                <a:lnTo>
                  <a:pt x="113" y="120"/>
                </a:lnTo>
                <a:lnTo>
                  <a:pt x="113" y="115"/>
                </a:lnTo>
                <a:lnTo>
                  <a:pt x="115" y="114"/>
                </a:lnTo>
                <a:lnTo>
                  <a:pt x="116" y="111"/>
                </a:lnTo>
                <a:lnTo>
                  <a:pt x="119" y="108"/>
                </a:lnTo>
                <a:lnTo>
                  <a:pt x="123" y="105"/>
                </a:lnTo>
                <a:lnTo>
                  <a:pt x="126" y="104"/>
                </a:lnTo>
                <a:lnTo>
                  <a:pt x="126" y="101"/>
                </a:lnTo>
                <a:lnTo>
                  <a:pt x="126" y="99"/>
                </a:lnTo>
                <a:lnTo>
                  <a:pt x="126" y="96"/>
                </a:lnTo>
                <a:lnTo>
                  <a:pt x="126" y="92"/>
                </a:lnTo>
                <a:lnTo>
                  <a:pt x="128" y="89"/>
                </a:lnTo>
                <a:lnTo>
                  <a:pt x="128" y="88"/>
                </a:lnTo>
                <a:lnTo>
                  <a:pt x="129" y="86"/>
                </a:lnTo>
                <a:lnTo>
                  <a:pt x="131" y="82"/>
                </a:lnTo>
                <a:lnTo>
                  <a:pt x="134" y="77"/>
                </a:lnTo>
                <a:lnTo>
                  <a:pt x="135" y="76"/>
                </a:lnTo>
                <a:lnTo>
                  <a:pt x="137" y="71"/>
                </a:lnTo>
                <a:lnTo>
                  <a:pt x="138" y="67"/>
                </a:lnTo>
                <a:lnTo>
                  <a:pt x="138" y="64"/>
                </a:lnTo>
                <a:lnTo>
                  <a:pt x="138" y="61"/>
                </a:lnTo>
                <a:lnTo>
                  <a:pt x="141" y="55"/>
                </a:lnTo>
                <a:lnTo>
                  <a:pt x="142" y="52"/>
                </a:lnTo>
                <a:lnTo>
                  <a:pt x="145" y="51"/>
                </a:lnTo>
                <a:lnTo>
                  <a:pt x="148" y="49"/>
                </a:lnTo>
                <a:lnTo>
                  <a:pt x="148" y="48"/>
                </a:lnTo>
                <a:lnTo>
                  <a:pt x="151" y="47"/>
                </a:lnTo>
                <a:lnTo>
                  <a:pt x="157" y="44"/>
                </a:lnTo>
                <a:lnTo>
                  <a:pt x="157" y="42"/>
                </a:lnTo>
                <a:lnTo>
                  <a:pt x="159" y="25"/>
                </a:lnTo>
                <a:lnTo>
                  <a:pt x="160" y="19"/>
                </a:lnTo>
                <a:lnTo>
                  <a:pt x="164" y="8"/>
                </a:lnTo>
                <a:lnTo>
                  <a:pt x="166" y="4"/>
                </a:lnTo>
                <a:lnTo>
                  <a:pt x="166" y="3"/>
                </a:lnTo>
                <a:lnTo>
                  <a:pt x="167" y="3"/>
                </a:lnTo>
                <a:lnTo>
                  <a:pt x="169" y="0"/>
                </a:lnTo>
                <a:lnTo>
                  <a:pt x="170" y="0"/>
                </a:lnTo>
                <a:lnTo>
                  <a:pt x="170" y="1"/>
                </a:lnTo>
                <a:lnTo>
                  <a:pt x="169" y="3"/>
                </a:lnTo>
                <a:lnTo>
                  <a:pt x="167" y="4"/>
                </a:lnTo>
                <a:lnTo>
                  <a:pt x="167" y="5"/>
                </a:lnTo>
                <a:lnTo>
                  <a:pt x="170" y="5"/>
                </a:lnTo>
                <a:close/>
                <a:moveTo>
                  <a:pt x="172" y="16"/>
                </a:moveTo>
                <a:lnTo>
                  <a:pt x="172" y="17"/>
                </a:lnTo>
                <a:lnTo>
                  <a:pt x="170" y="17"/>
                </a:lnTo>
                <a:lnTo>
                  <a:pt x="169" y="16"/>
                </a:lnTo>
                <a:lnTo>
                  <a:pt x="169" y="14"/>
                </a:lnTo>
                <a:lnTo>
                  <a:pt x="170" y="14"/>
                </a:lnTo>
                <a:lnTo>
                  <a:pt x="172" y="14"/>
                </a:lnTo>
                <a:lnTo>
                  <a:pt x="172" y="1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0" name="Freeform 273"/>
          <p:cNvSpPr>
            <a:spLocks noEditPoints="1"/>
          </p:cNvSpPr>
          <p:nvPr/>
        </p:nvSpPr>
        <p:spPr bwMode="auto">
          <a:xfrm rot="21334256">
            <a:off x="2662681" y="3022060"/>
            <a:ext cx="674765" cy="965687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1" name="Freeform 274"/>
          <p:cNvSpPr>
            <a:spLocks/>
          </p:cNvSpPr>
          <p:nvPr/>
        </p:nvSpPr>
        <p:spPr bwMode="auto">
          <a:xfrm rot="21334256">
            <a:off x="3941999" y="1587237"/>
            <a:ext cx="651030" cy="557954"/>
          </a:xfrm>
          <a:custGeom>
            <a:avLst/>
            <a:gdLst>
              <a:gd name="T0" fmla="*/ 2147483647 w 171"/>
              <a:gd name="T1" fmla="*/ 2147483647 h 150"/>
              <a:gd name="T2" fmla="*/ 2147483647 w 171"/>
              <a:gd name="T3" fmla="*/ 2147483647 h 150"/>
              <a:gd name="T4" fmla="*/ 2147483647 w 171"/>
              <a:gd name="T5" fmla="*/ 2147483647 h 150"/>
              <a:gd name="T6" fmla="*/ 2147483647 w 171"/>
              <a:gd name="T7" fmla="*/ 2147483647 h 150"/>
              <a:gd name="T8" fmla="*/ 2147483647 w 171"/>
              <a:gd name="T9" fmla="*/ 2147483647 h 150"/>
              <a:gd name="T10" fmla="*/ 2147483647 w 171"/>
              <a:gd name="T11" fmla="*/ 2147483647 h 150"/>
              <a:gd name="T12" fmla="*/ 2147483647 w 171"/>
              <a:gd name="T13" fmla="*/ 2147483647 h 150"/>
              <a:gd name="T14" fmla="*/ 2147483647 w 171"/>
              <a:gd name="T15" fmla="*/ 2147483647 h 150"/>
              <a:gd name="T16" fmla="*/ 2147483647 w 171"/>
              <a:gd name="T17" fmla="*/ 2147483647 h 150"/>
              <a:gd name="T18" fmla="*/ 2147483647 w 171"/>
              <a:gd name="T19" fmla="*/ 2147483647 h 150"/>
              <a:gd name="T20" fmla="*/ 2147483647 w 171"/>
              <a:gd name="T21" fmla="*/ 2147483647 h 150"/>
              <a:gd name="T22" fmla="*/ 2147483647 w 171"/>
              <a:gd name="T23" fmla="*/ 2147483647 h 150"/>
              <a:gd name="T24" fmla="*/ 2147483647 w 171"/>
              <a:gd name="T25" fmla="*/ 2147483647 h 150"/>
              <a:gd name="T26" fmla="*/ 2147483647 w 171"/>
              <a:gd name="T27" fmla="*/ 2147483647 h 150"/>
              <a:gd name="T28" fmla="*/ 2147483647 w 171"/>
              <a:gd name="T29" fmla="*/ 2147483647 h 150"/>
              <a:gd name="T30" fmla="*/ 2147483647 w 171"/>
              <a:gd name="T31" fmla="*/ 2147483647 h 150"/>
              <a:gd name="T32" fmla="*/ 2147483647 w 171"/>
              <a:gd name="T33" fmla="*/ 2147483647 h 150"/>
              <a:gd name="T34" fmla="*/ 2147483647 w 171"/>
              <a:gd name="T35" fmla="*/ 2147483647 h 150"/>
              <a:gd name="T36" fmla="*/ 2147483647 w 171"/>
              <a:gd name="T37" fmla="*/ 2147483647 h 150"/>
              <a:gd name="T38" fmla="*/ 2147483647 w 171"/>
              <a:gd name="T39" fmla="*/ 2147483647 h 150"/>
              <a:gd name="T40" fmla="*/ 2147483647 w 171"/>
              <a:gd name="T41" fmla="*/ 2147483647 h 150"/>
              <a:gd name="T42" fmla="*/ 2147483647 w 171"/>
              <a:gd name="T43" fmla="*/ 2147483647 h 150"/>
              <a:gd name="T44" fmla="*/ 2147483647 w 171"/>
              <a:gd name="T45" fmla="*/ 2147483647 h 150"/>
              <a:gd name="T46" fmla="*/ 2147483647 w 171"/>
              <a:gd name="T47" fmla="*/ 2147483647 h 150"/>
              <a:gd name="T48" fmla="*/ 2147483647 w 171"/>
              <a:gd name="T49" fmla="*/ 2147483647 h 150"/>
              <a:gd name="T50" fmla="*/ 2147483647 w 171"/>
              <a:gd name="T51" fmla="*/ 2147483647 h 150"/>
              <a:gd name="T52" fmla="*/ 2147483647 w 171"/>
              <a:gd name="T53" fmla="*/ 2147483647 h 150"/>
              <a:gd name="T54" fmla="*/ 2147483647 w 171"/>
              <a:gd name="T55" fmla="*/ 2147483647 h 150"/>
              <a:gd name="T56" fmla="*/ 2147483647 w 171"/>
              <a:gd name="T57" fmla="*/ 2147483647 h 150"/>
              <a:gd name="T58" fmla="*/ 2147483647 w 171"/>
              <a:gd name="T59" fmla="*/ 2147483647 h 150"/>
              <a:gd name="T60" fmla="*/ 2147483647 w 171"/>
              <a:gd name="T61" fmla="*/ 2147483647 h 150"/>
              <a:gd name="T62" fmla="*/ 2147483647 w 171"/>
              <a:gd name="T63" fmla="*/ 2147483647 h 150"/>
              <a:gd name="T64" fmla="*/ 2147483647 w 171"/>
              <a:gd name="T65" fmla="*/ 2147483647 h 150"/>
              <a:gd name="T66" fmla="*/ 2147483647 w 171"/>
              <a:gd name="T67" fmla="*/ 2147483647 h 150"/>
              <a:gd name="T68" fmla="*/ 2147483647 w 171"/>
              <a:gd name="T69" fmla="*/ 2147483647 h 150"/>
              <a:gd name="T70" fmla="*/ 2147483647 w 171"/>
              <a:gd name="T71" fmla="*/ 2147483647 h 150"/>
              <a:gd name="T72" fmla="*/ 2147483647 w 171"/>
              <a:gd name="T73" fmla="*/ 2147483647 h 150"/>
              <a:gd name="T74" fmla="*/ 2147483647 w 171"/>
              <a:gd name="T75" fmla="*/ 2147483647 h 150"/>
              <a:gd name="T76" fmla="*/ 2147483647 w 171"/>
              <a:gd name="T77" fmla="*/ 2147483647 h 150"/>
              <a:gd name="T78" fmla="*/ 2147483647 w 171"/>
              <a:gd name="T79" fmla="*/ 2147483647 h 150"/>
              <a:gd name="T80" fmla="*/ 2147483647 w 171"/>
              <a:gd name="T81" fmla="*/ 2147483647 h 150"/>
              <a:gd name="T82" fmla="*/ 2147483647 w 171"/>
              <a:gd name="T83" fmla="*/ 2147483647 h 150"/>
              <a:gd name="T84" fmla="*/ 2147483647 w 171"/>
              <a:gd name="T85" fmla="*/ 2147483647 h 150"/>
              <a:gd name="T86" fmla="*/ 2147483647 w 171"/>
              <a:gd name="T87" fmla="*/ 2147483647 h 150"/>
              <a:gd name="T88" fmla="*/ 2147483647 w 171"/>
              <a:gd name="T89" fmla="*/ 2147483647 h 150"/>
              <a:gd name="T90" fmla="*/ 2147483647 w 171"/>
              <a:gd name="T91" fmla="*/ 2147483647 h 150"/>
              <a:gd name="T92" fmla="*/ 2147483647 w 171"/>
              <a:gd name="T93" fmla="*/ 2147483647 h 150"/>
              <a:gd name="T94" fmla="*/ 2147483647 w 171"/>
              <a:gd name="T95" fmla="*/ 2147483647 h 150"/>
              <a:gd name="T96" fmla="*/ 2147483647 w 171"/>
              <a:gd name="T97" fmla="*/ 2147483647 h 150"/>
              <a:gd name="T98" fmla="*/ 2147483647 w 171"/>
              <a:gd name="T99" fmla="*/ 2147483647 h 150"/>
              <a:gd name="T100" fmla="*/ 2147483647 w 171"/>
              <a:gd name="T101" fmla="*/ 2147483647 h 150"/>
              <a:gd name="T102" fmla="*/ 2147483647 w 171"/>
              <a:gd name="T103" fmla="*/ 2147483647 h 150"/>
              <a:gd name="T104" fmla="*/ 2147483647 w 171"/>
              <a:gd name="T105" fmla="*/ 2147483647 h 150"/>
              <a:gd name="T106" fmla="*/ 2147483647 w 171"/>
              <a:gd name="T107" fmla="*/ 2147483647 h 150"/>
              <a:gd name="T108" fmla="*/ 2147483647 w 171"/>
              <a:gd name="T109" fmla="*/ 2147483647 h 150"/>
              <a:gd name="T110" fmla="*/ 2147483647 w 171"/>
              <a:gd name="T111" fmla="*/ 2147483647 h 150"/>
              <a:gd name="T112" fmla="*/ 2147483647 w 171"/>
              <a:gd name="T113" fmla="*/ 0 h 1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71"/>
              <a:gd name="T172" fmla="*/ 0 h 150"/>
              <a:gd name="T173" fmla="*/ 171 w 171"/>
              <a:gd name="T174" fmla="*/ 150 h 1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71" h="150">
                <a:moveTo>
                  <a:pt x="145" y="0"/>
                </a:moveTo>
                <a:lnTo>
                  <a:pt x="165" y="2"/>
                </a:lnTo>
                <a:lnTo>
                  <a:pt x="164" y="28"/>
                </a:lnTo>
                <a:lnTo>
                  <a:pt x="164" y="34"/>
                </a:lnTo>
                <a:lnTo>
                  <a:pt x="165" y="33"/>
                </a:lnTo>
                <a:lnTo>
                  <a:pt x="167" y="30"/>
                </a:lnTo>
                <a:lnTo>
                  <a:pt x="170" y="30"/>
                </a:lnTo>
                <a:lnTo>
                  <a:pt x="167" y="72"/>
                </a:lnTo>
                <a:lnTo>
                  <a:pt x="171" y="72"/>
                </a:lnTo>
                <a:lnTo>
                  <a:pt x="170" y="109"/>
                </a:lnTo>
                <a:lnTo>
                  <a:pt x="168" y="113"/>
                </a:lnTo>
                <a:lnTo>
                  <a:pt x="161" y="109"/>
                </a:lnTo>
                <a:lnTo>
                  <a:pt x="155" y="110"/>
                </a:lnTo>
                <a:lnTo>
                  <a:pt x="148" y="109"/>
                </a:lnTo>
                <a:lnTo>
                  <a:pt x="149" y="113"/>
                </a:lnTo>
                <a:lnTo>
                  <a:pt x="149" y="118"/>
                </a:lnTo>
                <a:lnTo>
                  <a:pt x="146" y="119"/>
                </a:lnTo>
                <a:lnTo>
                  <a:pt x="140" y="122"/>
                </a:lnTo>
                <a:lnTo>
                  <a:pt x="136" y="123"/>
                </a:lnTo>
                <a:lnTo>
                  <a:pt x="131" y="123"/>
                </a:lnTo>
                <a:lnTo>
                  <a:pt x="121" y="134"/>
                </a:lnTo>
                <a:lnTo>
                  <a:pt x="121" y="150"/>
                </a:lnTo>
                <a:lnTo>
                  <a:pt x="105" y="142"/>
                </a:lnTo>
                <a:lnTo>
                  <a:pt x="82" y="128"/>
                </a:lnTo>
                <a:lnTo>
                  <a:pt x="85" y="123"/>
                </a:lnTo>
                <a:lnTo>
                  <a:pt x="73" y="118"/>
                </a:lnTo>
                <a:lnTo>
                  <a:pt x="11" y="113"/>
                </a:lnTo>
                <a:lnTo>
                  <a:pt x="13" y="106"/>
                </a:lnTo>
                <a:lnTo>
                  <a:pt x="14" y="94"/>
                </a:lnTo>
                <a:lnTo>
                  <a:pt x="19" y="94"/>
                </a:lnTo>
                <a:lnTo>
                  <a:pt x="17" y="93"/>
                </a:lnTo>
                <a:lnTo>
                  <a:pt x="19" y="90"/>
                </a:lnTo>
                <a:lnTo>
                  <a:pt x="19" y="88"/>
                </a:lnTo>
                <a:lnTo>
                  <a:pt x="14" y="87"/>
                </a:lnTo>
                <a:lnTo>
                  <a:pt x="8" y="85"/>
                </a:lnTo>
                <a:lnTo>
                  <a:pt x="5" y="85"/>
                </a:lnTo>
                <a:lnTo>
                  <a:pt x="2" y="82"/>
                </a:lnTo>
                <a:lnTo>
                  <a:pt x="1" y="82"/>
                </a:lnTo>
                <a:lnTo>
                  <a:pt x="0" y="81"/>
                </a:lnTo>
                <a:lnTo>
                  <a:pt x="4" y="81"/>
                </a:lnTo>
                <a:lnTo>
                  <a:pt x="7" y="82"/>
                </a:lnTo>
                <a:lnTo>
                  <a:pt x="8" y="82"/>
                </a:lnTo>
                <a:lnTo>
                  <a:pt x="10" y="53"/>
                </a:lnTo>
                <a:lnTo>
                  <a:pt x="39" y="55"/>
                </a:lnTo>
                <a:lnTo>
                  <a:pt x="41" y="41"/>
                </a:lnTo>
                <a:lnTo>
                  <a:pt x="43" y="37"/>
                </a:lnTo>
                <a:lnTo>
                  <a:pt x="48" y="40"/>
                </a:lnTo>
                <a:lnTo>
                  <a:pt x="52" y="41"/>
                </a:lnTo>
                <a:lnTo>
                  <a:pt x="52" y="40"/>
                </a:lnTo>
                <a:lnTo>
                  <a:pt x="54" y="37"/>
                </a:lnTo>
                <a:lnTo>
                  <a:pt x="54" y="30"/>
                </a:lnTo>
                <a:lnTo>
                  <a:pt x="54" y="24"/>
                </a:lnTo>
                <a:lnTo>
                  <a:pt x="64" y="16"/>
                </a:lnTo>
                <a:lnTo>
                  <a:pt x="65" y="18"/>
                </a:lnTo>
                <a:lnTo>
                  <a:pt x="67" y="16"/>
                </a:lnTo>
                <a:lnTo>
                  <a:pt x="70" y="15"/>
                </a:lnTo>
                <a:lnTo>
                  <a:pt x="71" y="15"/>
                </a:lnTo>
                <a:lnTo>
                  <a:pt x="73" y="16"/>
                </a:lnTo>
                <a:lnTo>
                  <a:pt x="77" y="18"/>
                </a:lnTo>
                <a:lnTo>
                  <a:pt x="80" y="19"/>
                </a:lnTo>
                <a:lnTo>
                  <a:pt x="82" y="18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5" y="11"/>
                </a:lnTo>
                <a:lnTo>
                  <a:pt x="86" y="9"/>
                </a:lnTo>
                <a:lnTo>
                  <a:pt x="87" y="8"/>
                </a:lnTo>
                <a:lnTo>
                  <a:pt x="89" y="8"/>
                </a:lnTo>
                <a:lnTo>
                  <a:pt x="89" y="9"/>
                </a:lnTo>
                <a:lnTo>
                  <a:pt x="90" y="11"/>
                </a:lnTo>
                <a:lnTo>
                  <a:pt x="92" y="13"/>
                </a:lnTo>
                <a:lnTo>
                  <a:pt x="92" y="16"/>
                </a:lnTo>
                <a:lnTo>
                  <a:pt x="92" y="18"/>
                </a:lnTo>
                <a:lnTo>
                  <a:pt x="96" y="21"/>
                </a:lnTo>
                <a:lnTo>
                  <a:pt x="96" y="22"/>
                </a:lnTo>
                <a:lnTo>
                  <a:pt x="98" y="27"/>
                </a:lnTo>
                <a:lnTo>
                  <a:pt x="101" y="30"/>
                </a:lnTo>
                <a:lnTo>
                  <a:pt x="102" y="30"/>
                </a:lnTo>
                <a:lnTo>
                  <a:pt x="104" y="31"/>
                </a:lnTo>
                <a:lnTo>
                  <a:pt x="107" y="31"/>
                </a:lnTo>
                <a:lnTo>
                  <a:pt x="108" y="31"/>
                </a:lnTo>
                <a:lnTo>
                  <a:pt x="111" y="31"/>
                </a:lnTo>
                <a:lnTo>
                  <a:pt x="115" y="30"/>
                </a:lnTo>
                <a:lnTo>
                  <a:pt x="117" y="30"/>
                </a:lnTo>
                <a:lnTo>
                  <a:pt x="118" y="28"/>
                </a:lnTo>
                <a:lnTo>
                  <a:pt x="118" y="27"/>
                </a:lnTo>
                <a:lnTo>
                  <a:pt x="118" y="25"/>
                </a:lnTo>
                <a:lnTo>
                  <a:pt x="118" y="24"/>
                </a:lnTo>
                <a:lnTo>
                  <a:pt x="120" y="24"/>
                </a:lnTo>
                <a:lnTo>
                  <a:pt x="121" y="22"/>
                </a:lnTo>
                <a:lnTo>
                  <a:pt x="123" y="24"/>
                </a:lnTo>
                <a:lnTo>
                  <a:pt x="124" y="27"/>
                </a:lnTo>
                <a:lnTo>
                  <a:pt x="126" y="27"/>
                </a:lnTo>
                <a:lnTo>
                  <a:pt x="127" y="25"/>
                </a:lnTo>
                <a:lnTo>
                  <a:pt x="128" y="24"/>
                </a:lnTo>
                <a:lnTo>
                  <a:pt x="130" y="24"/>
                </a:lnTo>
                <a:lnTo>
                  <a:pt x="134" y="27"/>
                </a:lnTo>
                <a:lnTo>
                  <a:pt x="136" y="30"/>
                </a:lnTo>
                <a:lnTo>
                  <a:pt x="136" y="25"/>
                </a:lnTo>
                <a:lnTo>
                  <a:pt x="137" y="24"/>
                </a:lnTo>
                <a:lnTo>
                  <a:pt x="140" y="22"/>
                </a:lnTo>
                <a:lnTo>
                  <a:pt x="142" y="22"/>
                </a:lnTo>
                <a:lnTo>
                  <a:pt x="142" y="18"/>
                </a:lnTo>
                <a:lnTo>
                  <a:pt x="142" y="3"/>
                </a:lnTo>
                <a:lnTo>
                  <a:pt x="143" y="2"/>
                </a:lnTo>
                <a:lnTo>
                  <a:pt x="145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2" name="Freeform 275"/>
          <p:cNvSpPr>
            <a:spLocks noEditPoints="1"/>
          </p:cNvSpPr>
          <p:nvPr/>
        </p:nvSpPr>
        <p:spPr bwMode="auto">
          <a:xfrm rot="21334256">
            <a:off x="6424491" y="4050012"/>
            <a:ext cx="413675" cy="463860"/>
          </a:xfrm>
          <a:custGeom>
            <a:avLst/>
            <a:gdLst>
              <a:gd name="T0" fmla="*/ 2147483647 w 109"/>
              <a:gd name="T1" fmla="*/ 2147483647 h 125"/>
              <a:gd name="T2" fmla="*/ 2147483647 w 109"/>
              <a:gd name="T3" fmla="*/ 0 h 125"/>
              <a:gd name="T4" fmla="*/ 2147483647 w 109"/>
              <a:gd name="T5" fmla="*/ 2147483647 h 125"/>
              <a:gd name="T6" fmla="*/ 2147483647 w 109"/>
              <a:gd name="T7" fmla="*/ 2147483647 h 125"/>
              <a:gd name="T8" fmla="*/ 2147483647 w 109"/>
              <a:gd name="T9" fmla="*/ 2147483647 h 125"/>
              <a:gd name="T10" fmla="*/ 2147483647 w 109"/>
              <a:gd name="T11" fmla="*/ 2147483647 h 125"/>
              <a:gd name="T12" fmla="*/ 2147483647 w 109"/>
              <a:gd name="T13" fmla="*/ 2147483647 h 125"/>
              <a:gd name="T14" fmla="*/ 2147483647 w 109"/>
              <a:gd name="T15" fmla="*/ 2147483647 h 125"/>
              <a:gd name="T16" fmla="*/ 2147483647 w 109"/>
              <a:gd name="T17" fmla="*/ 2147483647 h 125"/>
              <a:gd name="T18" fmla="*/ 2147483647 w 109"/>
              <a:gd name="T19" fmla="*/ 2147483647 h 125"/>
              <a:gd name="T20" fmla="*/ 2147483647 w 109"/>
              <a:gd name="T21" fmla="*/ 2147483647 h 125"/>
              <a:gd name="T22" fmla="*/ 2147483647 w 109"/>
              <a:gd name="T23" fmla="*/ 2147483647 h 125"/>
              <a:gd name="T24" fmla="*/ 2147483647 w 109"/>
              <a:gd name="T25" fmla="*/ 2147483647 h 125"/>
              <a:gd name="T26" fmla="*/ 2147483647 w 109"/>
              <a:gd name="T27" fmla="*/ 2147483647 h 125"/>
              <a:gd name="T28" fmla="*/ 2147483647 w 109"/>
              <a:gd name="T29" fmla="*/ 2147483647 h 125"/>
              <a:gd name="T30" fmla="*/ 2147483647 w 109"/>
              <a:gd name="T31" fmla="*/ 2147483647 h 125"/>
              <a:gd name="T32" fmla="*/ 2147483647 w 109"/>
              <a:gd name="T33" fmla="*/ 2147483647 h 125"/>
              <a:gd name="T34" fmla="*/ 2147483647 w 109"/>
              <a:gd name="T35" fmla="*/ 2147483647 h 125"/>
              <a:gd name="T36" fmla="*/ 2147483647 w 109"/>
              <a:gd name="T37" fmla="*/ 2147483647 h 125"/>
              <a:gd name="T38" fmla="*/ 2147483647 w 109"/>
              <a:gd name="T39" fmla="*/ 2147483647 h 125"/>
              <a:gd name="T40" fmla="*/ 2147483647 w 109"/>
              <a:gd name="T41" fmla="*/ 2147483647 h 125"/>
              <a:gd name="T42" fmla="*/ 2147483647 w 109"/>
              <a:gd name="T43" fmla="*/ 2147483647 h 125"/>
              <a:gd name="T44" fmla="*/ 2147483647 w 109"/>
              <a:gd name="T45" fmla="*/ 2147483647 h 125"/>
              <a:gd name="T46" fmla="*/ 2147483647 w 109"/>
              <a:gd name="T47" fmla="*/ 2147483647 h 125"/>
              <a:gd name="T48" fmla="*/ 2147483647 w 109"/>
              <a:gd name="T49" fmla="*/ 2147483647 h 125"/>
              <a:gd name="T50" fmla="*/ 2147483647 w 109"/>
              <a:gd name="T51" fmla="*/ 2147483647 h 125"/>
              <a:gd name="T52" fmla="*/ 2147483647 w 109"/>
              <a:gd name="T53" fmla="*/ 2147483647 h 125"/>
              <a:gd name="T54" fmla="*/ 2147483647 w 109"/>
              <a:gd name="T55" fmla="*/ 2147483647 h 125"/>
              <a:gd name="T56" fmla="*/ 2147483647 w 109"/>
              <a:gd name="T57" fmla="*/ 2147483647 h 125"/>
              <a:gd name="T58" fmla="*/ 2147483647 w 109"/>
              <a:gd name="T59" fmla="*/ 2147483647 h 125"/>
              <a:gd name="T60" fmla="*/ 2147483647 w 109"/>
              <a:gd name="T61" fmla="*/ 2147483647 h 125"/>
              <a:gd name="T62" fmla="*/ 2147483647 w 109"/>
              <a:gd name="T63" fmla="*/ 2147483647 h 125"/>
              <a:gd name="T64" fmla="*/ 2147483647 w 109"/>
              <a:gd name="T65" fmla="*/ 2147483647 h 125"/>
              <a:gd name="T66" fmla="*/ 2147483647 w 109"/>
              <a:gd name="T67" fmla="*/ 2147483647 h 125"/>
              <a:gd name="T68" fmla="*/ 2147483647 w 109"/>
              <a:gd name="T69" fmla="*/ 2147483647 h 125"/>
              <a:gd name="T70" fmla="*/ 2147483647 w 109"/>
              <a:gd name="T71" fmla="*/ 2147483647 h 125"/>
              <a:gd name="T72" fmla="*/ 0 w 109"/>
              <a:gd name="T73" fmla="*/ 2147483647 h 125"/>
              <a:gd name="T74" fmla="*/ 2147483647 w 109"/>
              <a:gd name="T75" fmla="*/ 2147483647 h 125"/>
              <a:gd name="T76" fmla="*/ 2147483647 w 109"/>
              <a:gd name="T77" fmla="*/ 2147483647 h 125"/>
              <a:gd name="T78" fmla="*/ 2147483647 w 109"/>
              <a:gd name="T79" fmla="*/ 2147483647 h 125"/>
              <a:gd name="T80" fmla="*/ 2147483647 w 109"/>
              <a:gd name="T81" fmla="*/ 2147483647 h 125"/>
              <a:gd name="T82" fmla="*/ 2147483647 w 109"/>
              <a:gd name="T83" fmla="*/ 2147483647 h 125"/>
              <a:gd name="T84" fmla="*/ 2147483647 w 109"/>
              <a:gd name="T85" fmla="*/ 2147483647 h 125"/>
              <a:gd name="T86" fmla="*/ 2147483647 w 109"/>
              <a:gd name="T87" fmla="*/ 2147483647 h 12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9"/>
              <a:gd name="T133" fmla="*/ 0 h 125"/>
              <a:gd name="T134" fmla="*/ 109 w 109"/>
              <a:gd name="T135" fmla="*/ 125 h 12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9" h="125">
                <a:moveTo>
                  <a:pt x="41" y="17"/>
                </a:moveTo>
                <a:lnTo>
                  <a:pt x="50" y="11"/>
                </a:lnTo>
                <a:lnTo>
                  <a:pt x="49" y="8"/>
                </a:lnTo>
                <a:lnTo>
                  <a:pt x="59" y="0"/>
                </a:lnTo>
                <a:lnTo>
                  <a:pt x="60" y="2"/>
                </a:lnTo>
                <a:lnTo>
                  <a:pt x="63" y="3"/>
                </a:lnTo>
                <a:lnTo>
                  <a:pt x="66" y="3"/>
                </a:lnTo>
                <a:lnTo>
                  <a:pt x="68" y="8"/>
                </a:lnTo>
                <a:lnTo>
                  <a:pt x="68" y="14"/>
                </a:lnTo>
                <a:lnTo>
                  <a:pt x="69" y="15"/>
                </a:lnTo>
                <a:lnTo>
                  <a:pt x="71" y="17"/>
                </a:lnTo>
                <a:lnTo>
                  <a:pt x="72" y="18"/>
                </a:lnTo>
                <a:lnTo>
                  <a:pt x="72" y="20"/>
                </a:lnTo>
                <a:lnTo>
                  <a:pt x="78" y="17"/>
                </a:lnTo>
                <a:lnTo>
                  <a:pt x="82" y="22"/>
                </a:lnTo>
                <a:lnTo>
                  <a:pt x="79" y="24"/>
                </a:lnTo>
                <a:lnTo>
                  <a:pt x="81" y="25"/>
                </a:lnTo>
                <a:lnTo>
                  <a:pt x="76" y="30"/>
                </a:lnTo>
                <a:lnTo>
                  <a:pt x="78" y="33"/>
                </a:lnTo>
                <a:lnTo>
                  <a:pt x="79" y="34"/>
                </a:lnTo>
                <a:lnTo>
                  <a:pt x="82" y="36"/>
                </a:lnTo>
                <a:lnTo>
                  <a:pt x="84" y="39"/>
                </a:lnTo>
                <a:lnTo>
                  <a:pt x="82" y="42"/>
                </a:lnTo>
                <a:lnTo>
                  <a:pt x="84" y="46"/>
                </a:lnTo>
                <a:lnTo>
                  <a:pt x="81" y="47"/>
                </a:lnTo>
                <a:lnTo>
                  <a:pt x="82" y="49"/>
                </a:lnTo>
                <a:lnTo>
                  <a:pt x="81" y="50"/>
                </a:lnTo>
                <a:lnTo>
                  <a:pt x="79" y="52"/>
                </a:lnTo>
                <a:lnTo>
                  <a:pt x="79" y="53"/>
                </a:lnTo>
                <a:lnTo>
                  <a:pt x="79" y="65"/>
                </a:lnTo>
                <a:lnTo>
                  <a:pt x="84" y="65"/>
                </a:lnTo>
                <a:lnTo>
                  <a:pt x="85" y="61"/>
                </a:lnTo>
                <a:lnTo>
                  <a:pt x="87" y="63"/>
                </a:lnTo>
                <a:lnTo>
                  <a:pt x="90" y="62"/>
                </a:lnTo>
                <a:lnTo>
                  <a:pt x="104" y="77"/>
                </a:lnTo>
                <a:lnTo>
                  <a:pt x="98" y="80"/>
                </a:lnTo>
                <a:lnTo>
                  <a:pt x="104" y="84"/>
                </a:lnTo>
                <a:lnTo>
                  <a:pt x="103" y="85"/>
                </a:lnTo>
                <a:lnTo>
                  <a:pt x="107" y="91"/>
                </a:lnTo>
                <a:lnTo>
                  <a:pt x="95" y="102"/>
                </a:lnTo>
                <a:lnTo>
                  <a:pt x="109" y="116"/>
                </a:lnTo>
                <a:lnTo>
                  <a:pt x="103" y="121"/>
                </a:lnTo>
                <a:lnTo>
                  <a:pt x="98" y="115"/>
                </a:lnTo>
                <a:lnTo>
                  <a:pt x="88" y="125"/>
                </a:lnTo>
                <a:lnTo>
                  <a:pt x="85" y="124"/>
                </a:lnTo>
                <a:lnTo>
                  <a:pt x="84" y="124"/>
                </a:lnTo>
                <a:lnTo>
                  <a:pt x="81" y="119"/>
                </a:lnTo>
                <a:lnTo>
                  <a:pt x="79" y="119"/>
                </a:lnTo>
                <a:lnTo>
                  <a:pt x="78" y="116"/>
                </a:lnTo>
                <a:lnTo>
                  <a:pt x="75" y="110"/>
                </a:lnTo>
                <a:lnTo>
                  <a:pt x="75" y="106"/>
                </a:lnTo>
                <a:lnTo>
                  <a:pt x="73" y="105"/>
                </a:lnTo>
                <a:lnTo>
                  <a:pt x="76" y="100"/>
                </a:lnTo>
                <a:lnTo>
                  <a:pt x="73" y="94"/>
                </a:lnTo>
                <a:lnTo>
                  <a:pt x="73" y="91"/>
                </a:lnTo>
                <a:lnTo>
                  <a:pt x="72" y="87"/>
                </a:lnTo>
                <a:lnTo>
                  <a:pt x="73" y="84"/>
                </a:lnTo>
                <a:lnTo>
                  <a:pt x="76" y="81"/>
                </a:lnTo>
                <a:lnTo>
                  <a:pt x="78" y="80"/>
                </a:lnTo>
                <a:lnTo>
                  <a:pt x="78" y="77"/>
                </a:lnTo>
                <a:lnTo>
                  <a:pt x="76" y="77"/>
                </a:lnTo>
                <a:lnTo>
                  <a:pt x="75" y="77"/>
                </a:lnTo>
                <a:lnTo>
                  <a:pt x="73" y="75"/>
                </a:lnTo>
                <a:lnTo>
                  <a:pt x="76" y="65"/>
                </a:lnTo>
                <a:lnTo>
                  <a:pt x="68" y="61"/>
                </a:lnTo>
                <a:lnTo>
                  <a:pt x="56" y="71"/>
                </a:lnTo>
                <a:lnTo>
                  <a:pt x="46" y="59"/>
                </a:lnTo>
                <a:lnTo>
                  <a:pt x="57" y="49"/>
                </a:lnTo>
                <a:lnTo>
                  <a:pt x="50" y="42"/>
                </a:lnTo>
                <a:lnTo>
                  <a:pt x="41" y="46"/>
                </a:lnTo>
                <a:lnTo>
                  <a:pt x="32" y="34"/>
                </a:lnTo>
                <a:lnTo>
                  <a:pt x="22" y="37"/>
                </a:lnTo>
                <a:lnTo>
                  <a:pt x="0" y="11"/>
                </a:lnTo>
                <a:lnTo>
                  <a:pt x="5" y="8"/>
                </a:lnTo>
                <a:lnTo>
                  <a:pt x="10" y="3"/>
                </a:lnTo>
                <a:lnTo>
                  <a:pt x="28" y="24"/>
                </a:lnTo>
                <a:lnTo>
                  <a:pt x="40" y="14"/>
                </a:lnTo>
                <a:lnTo>
                  <a:pt x="41" y="17"/>
                </a:lnTo>
                <a:close/>
                <a:moveTo>
                  <a:pt x="54" y="93"/>
                </a:moveTo>
                <a:lnTo>
                  <a:pt x="43" y="105"/>
                </a:lnTo>
                <a:lnTo>
                  <a:pt x="37" y="99"/>
                </a:lnTo>
                <a:lnTo>
                  <a:pt x="40" y="96"/>
                </a:lnTo>
                <a:lnTo>
                  <a:pt x="38" y="93"/>
                </a:lnTo>
                <a:lnTo>
                  <a:pt x="47" y="87"/>
                </a:lnTo>
                <a:lnTo>
                  <a:pt x="49" y="85"/>
                </a:lnTo>
                <a:lnTo>
                  <a:pt x="53" y="88"/>
                </a:lnTo>
                <a:lnTo>
                  <a:pt x="51" y="90"/>
                </a:lnTo>
                <a:lnTo>
                  <a:pt x="54" y="9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3" name="Freeform 276"/>
          <p:cNvSpPr>
            <a:spLocks/>
          </p:cNvSpPr>
          <p:nvPr/>
        </p:nvSpPr>
        <p:spPr bwMode="auto">
          <a:xfrm rot="21334256">
            <a:off x="2995133" y="4457322"/>
            <a:ext cx="922292" cy="779154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4" name="Freeform 277"/>
          <p:cNvSpPr>
            <a:spLocks/>
          </p:cNvSpPr>
          <p:nvPr/>
        </p:nvSpPr>
        <p:spPr bwMode="auto">
          <a:xfrm rot="21334256">
            <a:off x="4128955" y="4398333"/>
            <a:ext cx="856172" cy="73458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6" name="Freeform 280"/>
          <p:cNvSpPr>
            <a:spLocks/>
          </p:cNvSpPr>
          <p:nvPr/>
        </p:nvSpPr>
        <p:spPr bwMode="auto">
          <a:xfrm rot="21334256">
            <a:off x="5275645" y="3246097"/>
            <a:ext cx="542526" cy="647094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8" name="Freeform 282"/>
          <p:cNvSpPr>
            <a:spLocks/>
          </p:cNvSpPr>
          <p:nvPr/>
        </p:nvSpPr>
        <p:spPr bwMode="auto">
          <a:xfrm rot="21334256">
            <a:off x="3789353" y="2968742"/>
            <a:ext cx="925683" cy="643794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9" name="Freeform 283"/>
          <p:cNvSpPr>
            <a:spLocks/>
          </p:cNvSpPr>
          <p:nvPr/>
        </p:nvSpPr>
        <p:spPr bwMode="auto">
          <a:xfrm rot="21334256">
            <a:off x="5139133" y="2485220"/>
            <a:ext cx="807005" cy="827027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60" name="Freeform 284"/>
          <p:cNvSpPr>
            <a:spLocks/>
          </p:cNvSpPr>
          <p:nvPr/>
        </p:nvSpPr>
        <p:spPr bwMode="auto">
          <a:xfrm rot="21334256">
            <a:off x="3864123" y="4867096"/>
            <a:ext cx="1107905" cy="831897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61" name="Freeform 285"/>
          <p:cNvSpPr>
            <a:spLocks/>
          </p:cNvSpPr>
          <p:nvPr/>
        </p:nvSpPr>
        <p:spPr bwMode="auto">
          <a:xfrm rot="21334256">
            <a:off x="6744230" y="4072577"/>
            <a:ext cx="552698" cy="666904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62" name="Freeform 286"/>
          <p:cNvSpPr>
            <a:spLocks/>
          </p:cNvSpPr>
          <p:nvPr/>
        </p:nvSpPr>
        <p:spPr bwMode="auto">
          <a:xfrm rot="21334256">
            <a:off x="4671319" y="3488357"/>
            <a:ext cx="851086" cy="582715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63" name="Freeform 287"/>
          <p:cNvSpPr>
            <a:spLocks noEditPoints="1"/>
          </p:cNvSpPr>
          <p:nvPr/>
        </p:nvSpPr>
        <p:spPr bwMode="auto">
          <a:xfrm rot="21334256">
            <a:off x="3585055" y="1235429"/>
            <a:ext cx="659157" cy="821818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65" name="Rectangle 647"/>
          <p:cNvSpPr>
            <a:spLocks noChangeArrowheads="1"/>
          </p:cNvSpPr>
          <p:nvPr/>
        </p:nvSpPr>
        <p:spPr bwMode="auto">
          <a:xfrm>
            <a:off x="3187980" y="1782130"/>
            <a:ext cx="25333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6" name="Rectangle 656"/>
          <p:cNvSpPr>
            <a:spLocks noChangeArrowheads="1"/>
          </p:cNvSpPr>
          <p:nvPr/>
        </p:nvSpPr>
        <p:spPr bwMode="auto">
          <a:xfrm>
            <a:off x="3779794" y="4566166"/>
            <a:ext cx="3366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</a:p>
        </p:txBody>
      </p:sp>
      <p:sp>
        <p:nvSpPr>
          <p:cNvPr id="467" name="Rectangle 670"/>
          <p:cNvSpPr>
            <a:spLocks noChangeArrowheads="1"/>
          </p:cNvSpPr>
          <p:nvPr/>
        </p:nvSpPr>
        <p:spPr bwMode="auto">
          <a:xfrm>
            <a:off x="3885654" y="2332160"/>
            <a:ext cx="37096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Каневский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8" name="Rectangle 683"/>
          <p:cNvSpPr>
            <a:spLocks noChangeArrowheads="1"/>
          </p:cNvSpPr>
          <p:nvPr/>
        </p:nvSpPr>
        <p:spPr bwMode="auto">
          <a:xfrm rot="21334256">
            <a:off x="4672060" y="1692184"/>
            <a:ext cx="43862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9" name="Rectangle 696"/>
          <p:cNvSpPr>
            <a:spLocks noChangeArrowheads="1"/>
          </p:cNvSpPr>
          <p:nvPr/>
        </p:nvSpPr>
        <p:spPr bwMode="auto">
          <a:xfrm>
            <a:off x="4267227" y="5251251"/>
            <a:ext cx="4103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Туапсинский</a:t>
            </a:r>
          </a:p>
        </p:txBody>
      </p:sp>
      <p:sp>
        <p:nvSpPr>
          <p:cNvPr id="471" name="Rectangle 704"/>
          <p:cNvSpPr>
            <a:spLocks noChangeArrowheads="1"/>
          </p:cNvSpPr>
          <p:nvPr/>
        </p:nvSpPr>
        <p:spPr bwMode="auto">
          <a:xfrm>
            <a:off x="4238227" y="3692588"/>
            <a:ext cx="27251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Динской</a:t>
            </a:r>
          </a:p>
        </p:txBody>
      </p:sp>
      <p:sp>
        <p:nvSpPr>
          <p:cNvPr id="472" name="Rectangle 707"/>
          <p:cNvSpPr>
            <a:spLocks noChangeArrowheads="1"/>
          </p:cNvSpPr>
          <p:nvPr/>
        </p:nvSpPr>
        <p:spPr bwMode="auto">
          <a:xfrm>
            <a:off x="5408011" y="2767621"/>
            <a:ext cx="39262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Тихорецкий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4" name="Rectangle 712"/>
          <p:cNvSpPr>
            <a:spLocks noChangeArrowheads="1"/>
          </p:cNvSpPr>
          <p:nvPr/>
        </p:nvSpPr>
        <p:spPr bwMode="auto">
          <a:xfrm>
            <a:off x="4963375" y="2379752"/>
            <a:ext cx="39741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5" name="Rectangle 718"/>
          <p:cNvSpPr>
            <a:spLocks noChangeArrowheads="1"/>
          </p:cNvSpPr>
          <p:nvPr/>
        </p:nvSpPr>
        <p:spPr bwMode="auto">
          <a:xfrm>
            <a:off x="5932976" y="5382116"/>
            <a:ext cx="42654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7" name="Rectangle 750"/>
          <p:cNvSpPr>
            <a:spLocks noChangeArrowheads="1"/>
          </p:cNvSpPr>
          <p:nvPr/>
        </p:nvSpPr>
        <p:spPr bwMode="auto">
          <a:xfrm>
            <a:off x="4783521" y="5043031"/>
            <a:ext cx="43762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478" name="Rectangle 760"/>
          <p:cNvSpPr>
            <a:spLocks noChangeArrowheads="1"/>
          </p:cNvSpPr>
          <p:nvPr/>
        </p:nvSpPr>
        <p:spPr bwMode="auto">
          <a:xfrm>
            <a:off x="3278317" y="4356079"/>
            <a:ext cx="34297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</a:p>
        </p:txBody>
      </p:sp>
      <p:sp>
        <p:nvSpPr>
          <p:cNvPr id="479" name="Rectangle 793"/>
          <p:cNvSpPr>
            <a:spLocks noChangeArrowheads="1"/>
          </p:cNvSpPr>
          <p:nvPr/>
        </p:nvSpPr>
        <p:spPr bwMode="auto">
          <a:xfrm>
            <a:off x="5612564" y="2531502"/>
            <a:ext cx="55187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480" name="Rectangle 806"/>
          <p:cNvSpPr>
            <a:spLocks noChangeArrowheads="1"/>
          </p:cNvSpPr>
          <p:nvPr/>
        </p:nvSpPr>
        <p:spPr bwMode="auto">
          <a:xfrm>
            <a:off x="4899798" y="3055110"/>
            <a:ext cx="47098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Выселковский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1" name="Rectangle 808"/>
          <p:cNvSpPr>
            <a:spLocks noChangeArrowheads="1"/>
          </p:cNvSpPr>
          <p:nvPr/>
        </p:nvSpPr>
        <p:spPr bwMode="auto">
          <a:xfrm>
            <a:off x="6396022" y="3892931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Новокубанский</a:t>
            </a:r>
          </a:p>
        </p:txBody>
      </p:sp>
      <p:sp>
        <p:nvSpPr>
          <p:cNvPr id="482" name="Rectangle 821"/>
          <p:cNvSpPr>
            <a:spLocks noChangeArrowheads="1"/>
          </p:cNvSpPr>
          <p:nvPr/>
        </p:nvSpPr>
        <p:spPr bwMode="auto">
          <a:xfrm>
            <a:off x="3912992" y="3193598"/>
            <a:ext cx="440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Тимашевский</a:t>
            </a:r>
          </a:p>
        </p:txBody>
      </p:sp>
      <p:sp>
        <p:nvSpPr>
          <p:cNvPr id="483" name="Rectangle 823"/>
          <p:cNvSpPr>
            <a:spLocks noChangeArrowheads="1"/>
          </p:cNvSpPr>
          <p:nvPr/>
        </p:nvSpPr>
        <p:spPr bwMode="auto">
          <a:xfrm>
            <a:off x="4464198" y="3370076"/>
            <a:ext cx="41838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Кореновский</a:t>
            </a:r>
          </a:p>
        </p:txBody>
      </p:sp>
      <p:sp>
        <p:nvSpPr>
          <p:cNvPr id="484" name="Rectangle 826"/>
          <p:cNvSpPr>
            <a:spLocks noChangeArrowheads="1"/>
          </p:cNvSpPr>
          <p:nvPr/>
        </p:nvSpPr>
        <p:spPr bwMode="auto">
          <a:xfrm>
            <a:off x="3371824" y="3124056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</a:p>
        </p:txBody>
      </p:sp>
      <p:sp>
        <p:nvSpPr>
          <p:cNvPr id="485" name="Rectangle 827"/>
          <p:cNvSpPr>
            <a:spLocks noChangeArrowheads="1"/>
          </p:cNvSpPr>
          <p:nvPr/>
        </p:nvSpPr>
        <p:spPr bwMode="auto">
          <a:xfrm>
            <a:off x="5141644" y="2064792"/>
            <a:ext cx="4333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6" name="Rectangle 833"/>
          <p:cNvSpPr>
            <a:spLocks noChangeArrowheads="1"/>
          </p:cNvSpPr>
          <p:nvPr/>
        </p:nvSpPr>
        <p:spPr bwMode="auto">
          <a:xfrm>
            <a:off x="5889411" y="3309301"/>
            <a:ext cx="39445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Кавказский</a:t>
            </a:r>
          </a:p>
        </p:txBody>
      </p:sp>
      <p:sp>
        <p:nvSpPr>
          <p:cNvPr id="488" name="Rectangle 836"/>
          <p:cNvSpPr>
            <a:spLocks noChangeArrowheads="1"/>
          </p:cNvSpPr>
          <p:nvPr/>
        </p:nvSpPr>
        <p:spPr bwMode="auto">
          <a:xfrm>
            <a:off x="3219093" y="3613911"/>
            <a:ext cx="5834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</a:p>
        </p:txBody>
      </p:sp>
      <p:sp>
        <p:nvSpPr>
          <p:cNvPr id="489" name="Rectangle 843"/>
          <p:cNvSpPr>
            <a:spLocks noChangeArrowheads="1"/>
          </p:cNvSpPr>
          <p:nvPr/>
        </p:nvSpPr>
        <p:spPr bwMode="auto">
          <a:xfrm>
            <a:off x="6200033" y="2487672"/>
            <a:ext cx="45374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1" name="Rectangle 847"/>
          <p:cNvSpPr>
            <a:spLocks noChangeArrowheads="1"/>
          </p:cNvSpPr>
          <p:nvPr/>
        </p:nvSpPr>
        <p:spPr bwMode="auto">
          <a:xfrm>
            <a:off x="4043582" y="2814587"/>
            <a:ext cx="44144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2" name="Rectangle 852"/>
          <p:cNvSpPr>
            <a:spLocks noChangeArrowheads="1"/>
          </p:cNvSpPr>
          <p:nvPr/>
        </p:nvSpPr>
        <p:spPr bwMode="auto">
          <a:xfrm>
            <a:off x="3023700" y="2841608"/>
            <a:ext cx="76759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3" name="Rectangle 860"/>
          <p:cNvSpPr>
            <a:spLocks noChangeArrowheads="1"/>
          </p:cNvSpPr>
          <p:nvPr/>
        </p:nvSpPr>
        <p:spPr bwMode="auto">
          <a:xfrm>
            <a:off x="3622217" y="1324900"/>
            <a:ext cx="5986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4" name="Rectangle 862"/>
          <p:cNvSpPr>
            <a:spLocks noChangeArrowheads="1"/>
          </p:cNvSpPr>
          <p:nvPr/>
        </p:nvSpPr>
        <p:spPr bwMode="auto">
          <a:xfrm>
            <a:off x="5875976" y="3631899"/>
            <a:ext cx="48308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Гулькевичский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5" name="Rectangle 865"/>
          <p:cNvSpPr>
            <a:spLocks noChangeArrowheads="1"/>
          </p:cNvSpPr>
          <p:nvPr/>
        </p:nvSpPr>
        <p:spPr bwMode="auto">
          <a:xfrm>
            <a:off x="4371620" y="2168627"/>
            <a:ext cx="496331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6" name="Rectangle 870"/>
          <p:cNvSpPr>
            <a:spLocks noChangeArrowheads="1"/>
          </p:cNvSpPr>
          <p:nvPr/>
        </p:nvSpPr>
        <p:spPr bwMode="auto">
          <a:xfrm>
            <a:off x="4846826" y="3699415"/>
            <a:ext cx="55463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Усть-Лабинский</a:t>
            </a:r>
          </a:p>
        </p:txBody>
      </p:sp>
      <p:sp>
        <p:nvSpPr>
          <p:cNvPr id="497" name="Rectangle 879"/>
          <p:cNvSpPr>
            <a:spLocks noChangeArrowheads="1"/>
          </p:cNvSpPr>
          <p:nvPr/>
        </p:nvSpPr>
        <p:spPr bwMode="auto">
          <a:xfrm>
            <a:off x="4327651" y="4510969"/>
            <a:ext cx="53380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Горячий Ключ</a:t>
            </a:r>
          </a:p>
        </p:txBody>
      </p:sp>
      <p:sp>
        <p:nvSpPr>
          <p:cNvPr id="498" name="Rectangle 895"/>
          <p:cNvSpPr>
            <a:spLocks noChangeArrowheads="1"/>
          </p:cNvSpPr>
          <p:nvPr/>
        </p:nvSpPr>
        <p:spPr bwMode="auto">
          <a:xfrm>
            <a:off x="5345724" y="3348306"/>
            <a:ext cx="39120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9" name="Rectangle 904"/>
          <p:cNvSpPr>
            <a:spLocks noChangeArrowheads="1"/>
          </p:cNvSpPr>
          <p:nvPr/>
        </p:nvSpPr>
        <p:spPr bwMode="auto">
          <a:xfrm>
            <a:off x="3306498" y="4851197"/>
            <a:ext cx="436017" cy="17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Геленджик</a:t>
            </a:r>
          </a:p>
        </p:txBody>
      </p:sp>
      <p:sp>
        <p:nvSpPr>
          <p:cNvPr id="500" name="Rectangle 915"/>
          <p:cNvSpPr>
            <a:spLocks noChangeArrowheads="1"/>
          </p:cNvSpPr>
          <p:nvPr/>
        </p:nvSpPr>
        <p:spPr bwMode="auto">
          <a:xfrm>
            <a:off x="4037187" y="1838447"/>
            <a:ext cx="61051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Староминский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2" name="Rectangle 960"/>
          <p:cNvSpPr>
            <a:spLocks noChangeArrowheads="1"/>
          </p:cNvSpPr>
          <p:nvPr/>
        </p:nvSpPr>
        <p:spPr bwMode="auto">
          <a:xfrm>
            <a:off x="4024461" y="3990598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Краснодар</a:t>
            </a:r>
          </a:p>
        </p:txBody>
      </p:sp>
      <p:sp>
        <p:nvSpPr>
          <p:cNvPr id="503" name="Rectangle 976"/>
          <p:cNvSpPr>
            <a:spLocks noChangeArrowheads="1"/>
          </p:cNvSpPr>
          <p:nvPr/>
        </p:nvSpPr>
        <p:spPr bwMode="auto">
          <a:xfrm>
            <a:off x="6427253" y="4111252"/>
            <a:ext cx="39305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Армавир</a:t>
            </a:r>
          </a:p>
        </p:txBody>
      </p:sp>
      <p:sp>
        <p:nvSpPr>
          <p:cNvPr id="504" name="Rectangle 766"/>
          <p:cNvSpPr>
            <a:spLocks noChangeArrowheads="1"/>
          </p:cNvSpPr>
          <p:nvPr/>
        </p:nvSpPr>
        <p:spPr bwMode="auto">
          <a:xfrm>
            <a:off x="6317578" y="4868639"/>
            <a:ext cx="3717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Лабинский</a:t>
            </a:r>
          </a:p>
        </p:txBody>
      </p:sp>
      <p:sp>
        <p:nvSpPr>
          <p:cNvPr id="505" name="Rectangle 766"/>
          <p:cNvSpPr>
            <a:spLocks noChangeArrowheads="1"/>
          </p:cNvSpPr>
          <p:nvPr/>
        </p:nvSpPr>
        <p:spPr bwMode="auto">
          <a:xfrm>
            <a:off x="5735034" y="3977804"/>
            <a:ext cx="516484" cy="230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6" name="Rectangle 766"/>
          <p:cNvSpPr>
            <a:spLocks noChangeArrowheads="1"/>
          </p:cNvSpPr>
          <p:nvPr/>
        </p:nvSpPr>
        <p:spPr bwMode="auto">
          <a:xfrm>
            <a:off x="4929487" y="4432969"/>
            <a:ext cx="47769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Белореченский</a:t>
            </a: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id="{6E2832D7-E51F-488F-9A4C-96046FB84C54}"/>
              </a:ext>
            </a:extLst>
          </p:cNvPr>
          <p:cNvSpPr txBox="1"/>
          <p:nvPr/>
        </p:nvSpPr>
        <p:spPr>
          <a:xfrm>
            <a:off x="6646169" y="5970575"/>
            <a:ext cx="1762632" cy="369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00" dirty="0"/>
              <a:t>КАРАЧАЕВО-ЧЕРКЕССКАЯ</a:t>
            </a:r>
          </a:p>
          <a:p>
            <a:pPr algn="ctr"/>
            <a:r>
              <a:rPr lang="ru-RU" sz="900" dirty="0"/>
              <a:t>РЕСПУБЛИКА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644245" y="5491417"/>
            <a:ext cx="891860" cy="230806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68555" tIns="34277" rIns="68555" bIns="34277" rtlCol="0">
            <a:spAutoFit/>
          </a:bodyPr>
          <a:lstStyle/>
          <a:p>
            <a:r>
              <a:rPr lang="ru-RU" sz="1050" dirty="0"/>
              <a:t>Черное море</a:t>
            </a:r>
          </a:p>
        </p:txBody>
      </p: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8001001" y="-1611313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6222621" y="6860864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grpSp>
        <p:nvGrpSpPr>
          <p:cNvPr id="233" name="Группа 2"/>
          <p:cNvGrpSpPr>
            <a:grpSpLocks/>
          </p:cNvGrpSpPr>
          <p:nvPr/>
        </p:nvGrpSpPr>
        <p:grpSpPr bwMode="auto">
          <a:xfrm>
            <a:off x="7143985" y="5290093"/>
            <a:ext cx="1995378" cy="1570771"/>
            <a:chOff x="3881366" y="6161619"/>
            <a:chExt cx="1921164" cy="656433"/>
          </a:xfrm>
          <a:solidFill>
            <a:schemeClr val="bg1"/>
          </a:solidFill>
        </p:grpSpPr>
        <p:sp>
          <p:nvSpPr>
            <p:cNvPr id="236" name="Прямоугольник 235"/>
            <p:cNvSpPr/>
            <p:nvPr/>
          </p:nvSpPr>
          <p:spPr bwMode="auto">
            <a:xfrm>
              <a:off x="3881366" y="6161619"/>
              <a:ext cx="1921164" cy="656433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7264" tIns="28633" rIns="57264" bIns="28633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675" dirty="0">
                <a:solidFill>
                  <a:schemeClr val="tx1"/>
                </a:solidFill>
              </a:endParaRPr>
            </a:p>
          </p:txBody>
        </p:sp>
        <p:sp>
          <p:nvSpPr>
            <p:cNvPr id="237" name="TextBox 5"/>
            <p:cNvSpPr txBox="1">
              <a:spLocks noChangeArrowheads="1"/>
            </p:cNvSpPr>
            <p:nvPr/>
          </p:nvSpPr>
          <p:spPr bwMode="auto">
            <a:xfrm>
              <a:off x="4220613" y="6175847"/>
              <a:ext cx="1290132" cy="6650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65054" tIns="32528" rIns="65054" bIns="32528">
              <a:spAutoFit/>
            </a:bodyPr>
            <a:lstStyle>
              <a:lvl1pPr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600" b="1" dirty="0"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</a:p>
          </p:txBody>
        </p:sp>
      </p:grpSp>
      <p:sp>
        <p:nvSpPr>
          <p:cNvPr id="217" name="Полилиния 4"/>
          <p:cNvSpPr>
            <a:spLocks/>
          </p:cNvSpPr>
          <p:nvPr/>
        </p:nvSpPr>
        <p:spPr bwMode="auto">
          <a:xfrm>
            <a:off x="7214069" y="5449235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18" name="Rectangle 656"/>
          <p:cNvSpPr>
            <a:spLocks noChangeArrowheads="1"/>
          </p:cNvSpPr>
          <p:nvPr/>
        </p:nvSpPr>
        <p:spPr bwMode="auto">
          <a:xfrm>
            <a:off x="7269648" y="5634933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0" name="TextBox 5"/>
          <p:cNvSpPr txBox="1">
            <a:spLocks noChangeArrowheads="1"/>
          </p:cNvSpPr>
          <p:nvPr/>
        </p:nvSpPr>
        <p:spPr bwMode="auto">
          <a:xfrm>
            <a:off x="7628772" y="5489669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6-12 м/с</a:t>
            </a:r>
          </a:p>
        </p:txBody>
      </p:sp>
      <p:sp>
        <p:nvSpPr>
          <p:cNvPr id="221" name="Полилиния 4"/>
          <p:cNvSpPr>
            <a:spLocks/>
          </p:cNvSpPr>
          <p:nvPr/>
        </p:nvSpPr>
        <p:spPr bwMode="auto">
          <a:xfrm>
            <a:off x="7221694" y="5890653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22" name="Rectangle 656"/>
          <p:cNvSpPr>
            <a:spLocks noChangeArrowheads="1"/>
          </p:cNvSpPr>
          <p:nvPr/>
        </p:nvSpPr>
        <p:spPr bwMode="auto">
          <a:xfrm>
            <a:off x="7277656" y="6075391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3" name="TextBox 5"/>
          <p:cNvSpPr txBox="1">
            <a:spLocks noChangeArrowheads="1"/>
          </p:cNvSpPr>
          <p:nvPr/>
        </p:nvSpPr>
        <p:spPr bwMode="auto">
          <a:xfrm>
            <a:off x="7653219" y="5931003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13</a:t>
            </a:r>
            <a:r>
              <a:rPr lang="en-US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м/с</a:t>
            </a:r>
          </a:p>
        </p:txBody>
      </p:sp>
      <p:sp>
        <p:nvSpPr>
          <p:cNvPr id="224" name="Полилиния 4"/>
          <p:cNvSpPr>
            <a:spLocks/>
          </p:cNvSpPr>
          <p:nvPr/>
        </p:nvSpPr>
        <p:spPr bwMode="auto">
          <a:xfrm>
            <a:off x="7236464" y="6318977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25" name="TextBox 5"/>
          <p:cNvSpPr txBox="1">
            <a:spLocks noChangeArrowheads="1"/>
          </p:cNvSpPr>
          <p:nvPr/>
        </p:nvSpPr>
        <p:spPr bwMode="auto">
          <a:xfrm>
            <a:off x="7670922" y="6407878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19-30 м/с</a:t>
            </a:r>
          </a:p>
        </p:txBody>
      </p:sp>
      <p:sp>
        <p:nvSpPr>
          <p:cNvPr id="229" name="Rectangle 656"/>
          <p:cNvSpPr>
            <a:spLocks noChangeArrowheads="1"/>
          </p:cNvSpPr>
          <p:nvPr/>
        </p:nvSpPr>
        <p:spPr bwMode="auto">
          <a:xfrm>
            <a:off x="7262550" y="6549893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51991" y="5307148"/>
            <a:ext cx="167971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322" name="Прямоугольник 321"/>
          <p:cNvSpPr/>
          <p:nvPr/>
        </p:nvSpPr>
        <p:spPr>
          <a:xfrm>
            <a:off x="2136878" y="2125902"/>
            <a:ext cx="131305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216" name="TextBox 215"/>
          <p:cNvSpPr txBox="1"/>
          <p:nvPr/>
        </p:nvSpPr>
        <p:spPr>
          <a:xfrm>
            <a:off x="6844879" y="2726937"/>
            <a:ext cx="2327426" cy="238525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68579" tIns="34289" rIns="68579" bIns="3428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метеообстановка</a:t>
            </a:r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-30733" y="589248"/>
            <a:ext cx="2218195" cy="6278886"/>
            <a:chOff x="-30733" y="597794"/>
            <a:chExt cx="2218195" cy="6278886"/>
          </a:xfrm>
        </p:grpSpPr>
        <p:sp>
          <p:nvSpPr>
            <p:cNvPr id="226" name="TextBox 225"/>
            <p:cNvSpPr txBox="1"/>
            <p:nvPr/>
          </p:nvSpPr>
          <p:spPr>
            <a:xfrm>
              <a:off x="21536" y="597794"/>
              <a:ext cx="1958664" cy="24621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 wrap="square" lIns="91438" tIns="45719" rIns="91438" bIns="45719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Прогноз температуры</a:t>
              </a:r>
            </a:p>
          </p:txBody>
        </p:sp>
        <p:pic>
          <p:nvPicPr>
            <p:cNvPr id="243" name="Picture 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7887" y="4837586"/>
              <a:ext cx="209575" cy="203909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xtLst/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977887" y="645456"/>
              <a:ext cx="209575" cy="200860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251" name="Picture 7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7887" y="2657278"/>
              <a:ext cx="209575" cy="217236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244" name="TextBox 243"/>
            <p:cNvSpPr txBox="1"/>
            <p:nvPr/>
          </p:nvSpPr>
          <p:spPr>
            <a:xfrm>
              <a:off x="-30733" y="2689207"/>
              <a:ext cx="2002344" cy="24621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 wrap="square" lIns="91438" tIns="45719" rIns="91438" bIns="45719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Прогноз выпадения осадков</a:t>
              </a:r>
            </a:p>
          </p:txBody>
        </p:sp>
      </p:grpSp>
      <p:sp>
        <p:nvSpPr>
          <p:cNvPr id="127" name="Rectangle 708"/>
          <p:cNvSpPr>
            <a:spLocks noChangeArrowheads="1"/>
          </p:cNvSpPr>
          <p:nvPr/>
        </p:nvSpPr>
        <p:spPr bwMode="auto">
          <a:xfrm>
            <a:off x="2739626" y="3395309"/>
            <a:ext cx="39730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-3172" y="4808063"/>
            <a:ext cx="2002344" cy="24621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порывов 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етра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Rectangle 718"/>
          <p:cNvSpPr>
            <a:spLocks noChangeArrowheads="1"/>
          </p:cNvSpPr>
          <p:nvPr/>
        </p:nvSpPr>
        <p:spPr bwMode="auto">
          <a:xfrm>
            <a:off x="6755290" y="5175706"/>
            <a:ext cx="49681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Отрадненский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6" name="Rectangle 808"/>
          <p:cNvSpPr>
            <a:spLocks noChangeArrowheads="1"/>
          </p:cNvSpPr>
          <p:nvPr/>
        </p:nvSpPr>
        <p:spPr bwMode="auto">
          <a:xfrm>
            <a:off x="6841044" y="4301898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Успенский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1" name="Text Box 96">
            <a:extLst>
              <a:ext uri="{FF2B5EF4-FFF2-40B4-BE49-F238E27FC236}">
                <a16:creationId xmlns:a16="http://schemas.microsoft.com/office/drawing/2014/main" id="{313E9C45-4FD7-4DD6-93F9-76BA4ADC44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4853" y="642932"/>
            <a:ext cx="5174121" cy="2113097"/>
          </a:xfrm>
          <a:prstGeom prst="rect">
            <a:avLst/>
          </a:prstGeom>
          <a:solidFill>
            <a:srgbClr val="FFFF00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square" lIns="61910" tIns="12401" rIns="61910" bIns="0">
            <a:spAutoFit/>
          </a:bodyPr>
          <a:lstStyle>
            <a:lvl1pPr indent="4492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Краснодарскому краю: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 с прояснениями. Местами осадки в виде дождя, мокрого снега, снега. Ночью и утром местами туман, </a:t>
            </a:r>
            <a:r>
              <a:rPr lang="ru-RU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гололедно-изморозевое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отложение, налипание мокрого снега на проводах и деревьях, гололед, на дорогах гололедица. Ветер северо-восточный, восточный 4-9 м/с, местами порывы 12-14 м/с. Температура воздуха ночью 0…-5°, днем 1…6°; в горах ночью -1…-6°, днем -2…+3°.</a:t>
            </a:r>
          </a:p>
          <a:p>
            <a:pPr algn="just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Черноморском побережье: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 с прояснениями. Местами осадки в виде дождя, мокрого снега, снега. Ночью и утром местами туман, </a:t>
            </a:r>
            <a:r>
              <a:rPr lang="ru-RU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гололедно-изморозевое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отложение, налипание мокрого снега на проводах и деревьях, гололед, на дорогах гололедица. Ветер северо-восточный, восточный 4-9 м/с, ночью на участке Анапа – Геленджик местами порывы 15-20 м/с. Температура воздуха ночью -1…+4°, днем 4…9°.</a:t>
            </a:r>
          </a:p>
          <a:p>
            <a:pPr algn="just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Краснодару: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 с прояснениями. Без существенных осадков. Ветер северо-восточный, восточный 4-9 м/с. Температура воздуха ночью 0…-2°, днем 3…5°.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80549" y="2965879"/>
            <a:ext cx="2240904" cy="132915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5826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330" y="670369"/>
            <a:ext cx="9147876" cy="618001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9589" y="5116184"/>
            <a:ext cx="2290342" cy="175182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3505" y="1077118"/>
            <a:ext cx="2946103" cy="177679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-10033" y="-2769"/>
            <a:ext cx="9159246" cy="67313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ПОРЫВАМ ВЕТРА </a:t>
            </a:r>
          </a:p>
          <a:p>
            <a:r>
              <a:rPr lang="ru-RU" sz="1200" dirty="0"/>
              <a:t>НА ТЕРРИТОРИИ  КРАСНОДАРСКОГО  КРАЯ</a:t>
            </a:r>
          </a:p>
          <a:p>
            <a:r>
              <a:rPr lang="ru-RU" sz="1100" i="1" dirty="0"/>
              <a:t>(с использованием информационных ресурсов </a:t>
            </a:r>
            <a:r>
              <a:rPr lang="en-US" sz="1100" i="1" dirty="0" err="1"/>
              <a:t>Ventusky</a:t>
            </a:r>
            <a:r>
              <a:rPr lang="ru-RU" sz="1100" i="1" dirty="0"/>
              <a:t>, </a:t>
            </a:r>
            <a:r>
              <a:rPr lang="en-US" sz="1100" i="1" dirty="0"/>
              <a:t>Windy)</a:t>
            </a:r>
            <a:endParaRPr lang="ru-RU" sz="1100" i="1" dirty="0"/>
          </a:p>
        </p:txBody>
      </p:sp>
      <p:sp>
        <p:nvSpPr>
          <p:cNvPr id="264" name="TextBox 263"/>
          <p:cNvSpPr txBox="1"/>
          <p:nvPr/>
        </p:nvSpPr>
        <p:spPr>
          <a:xfrm>
            <a:off x="-1058" y="663001"/>
            <a:ext cx="2318085" cy="461663"/>
          </a:xfrm>
          <a:prstGeom prst="rect">
            <a:avLst/>
          </a:prstGeom>
          <a:solidFill>
            <a:srgbClr val="FFFF00">
              <a:alpha val="80000"/>
            </a:srgb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Прогноз порывов ветра, м/с</a:t>
            </a:r>
          </a:p>
          <a:p>
            <a:r>
              <a:rPr lang="ru-RU" dirty="0"/>
              <a:t>на </a:t>
            </a:r>
            <a:r>
              <a:rPr lang="ru-RU" dirty="0" smtClean="0"/>
              <a:t>10.00 20.02.2024</a:t>
            </a:r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6885350" y="4470031"/>
            <a:ext cx="2386613" cy="2380348"/>
            <a:chOff x="6897577" y="4113555"/>
            <a:chExt cx="2386613" cy="2380378"/>
          </a:xfrm>
        </p:grpSpPr>
        <p:grpSp>
          <p:nvGrpSpPr>
            <p:cNvPr id="214" name="Группа 1145"/>
            <p:cNvGrpSpPr/>
            <p:nvPr/>
          </p:nvGrpSpPr>
          <p:grpSpPr>
            <a:xfrm>
              <a:off x="6897577" y="4113555"/>
              <a:ext cx="2249979" cy="2380378"/>
              <a:chOff x="6759625" y="4893992"/>
              <a:chExt cx="2096871" cy="1946188"/>
            </a:xfrm>
          </p:grpSpPr>
          <p:sp>
            <p:nvSpPr>
              <p:cNvPr id="243" name="Rectangle 93"/>
              <p:cNvSpPr>
                <a:spLocks noChangeArrowheads="1"/>
              </p:cNvSpPr>
              <p:nvPr/>
            </p:nvSpPr>
            <p:spPr bwMode="auto">
              <a:xfrm>
                <a:off x="6759625" y="4918615"/>
                <a:ext cx="2096871" cy="192156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dirty="0"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Text Box 97"/>
              <p:cNvSpPr txBox="1">
                <a:spLocks noChangeArrowheads="1"/>
              </p:cNvSpPr>
              <p:nvPr/>
            </p:nvSpPr>
            <p:spPr bwMode="auto">
              <a:xfrm>
                <a:off x="7197788" y="4893992"/>
                <a:ext cx="1606383" cy="1797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800" i="1" dirty="0">
                    <a:cs typeface="Arial" panose="020B0604020202020204" pitchFamily="34" charset="0"/>
                  </a:rPr>
                  <a:t>Условные обозначения</a:t>
                </a:r>
              </a:p>
            </p:txBody>
          </p:sp>
          <p:sp>
            <p:nvSpPr>
              <p:cNvPr id="245" name="Text Box 97"/>
              <p:cNvSpPr txBox="1">
                <a:spLocks noChangeArrowheads="1"/>
              </p:cNvSpPr>
              <p:nvPr/>
            </p:nvSpPr>
            <p:spPr bwMode="auto">
              <a:xfrm>
                <a:off x="7187581" y="6232909"/>
                <a:ext cx="1609849" cy="1660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b="0" dirty="0"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5" name="Полилиния 214"/>
            <p:cNvSpPr/>
            <p:nvPr/>
          </p:nvSpPr>
          <p:spPr>
            <a:xfrm>
              <a:off x="7094516" y="5372791"/>
              <a:ext cx="170970" cy="164598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3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6" name="Text Box 97"/>
            <p:cNvSpPr txBox="1">
              <a:spLocks noChangeArrowheads="1"/>
            </p:cNvSpPr>
            <p:nvPr/>
          </p:nvSpPr>
          <p:spPr bwMode="auto">
            <a:xfrm>
              <a:off x="7506917" y="5379180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0–7 м/с</a:t>
              </a:r>
            </a:p>
          </p:txBody>
        </p:sp>
        <p:sp>
          <p:nvSpPr>
            <p:cNvPr id="217" name="Полилиния 216"/>
            <p:cNvSpPr/>
            <p:nvPr/>
          </p:nvSpPr>
          <p:spPr>
            <a:xfrm>
              <a:off x="7067820" y="5588434"/>
              <a:ext cx="224362" cy="144551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92D050">
                <a:alpha val="43000"/>
              </a:srgb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8" name="Text Box 97"/>
            <p:cNvSpPr txBox="1">
              <a:spLocks noChangeArrowheads="1"/>
            </p:cNvSpPr>
            <p:nvPr/>
          </p:nvSpPr>
          <p:spPr bwMode="auto">
            <a:xfrm>
              <a:off x="7514537" y="5592383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8–12 м/с</a:t>
              </a:r>
            </a:p>
          </p:txBody>
        </p:sp>
        <p:sp>
          <p:nvSpPr>
            <p:cNvPr id="219" name="Полилиния 218"/>
            <p:cNvSpPr/>
            <p:nvPr/>
          </p:nvSpPr>
          <p:spPr>
            <a:xfrm>
              <a:off x="7072285" y="5787921"/>
              <a:ext cx="246245" cy="187349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FFFF00">
                <a:alpha val="43000"/>
              </a:srgb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0" name="Полилиния 219"/>
            <p:cNvSpPr/>
            <p:nvPr/>
          </p:nvSpPr>
          <p:spPr>
            <a:xfrm>
              <a:off x="7119354" y="6011628"/>
              <a:ext cx="199533" cy="114057"/>
            </a:xfrm>
            <a:custGeom>
              <a:avLst/>
              <a:gdLst>
                <a:gd name="connsiteX0" fmla="*/ 985458 w 1227381"/>
                <a:gd name="connsiteY0" fmla="*/ 157964 h 841995"/>
                <a:gd name="connsiteX1" fmla="*/ 680658 w 1227381"/>
                <a:gd name="connsiteY1" fmla="*/ 18264 h 841995"/>
                <a:gd name="connsiteX2" fmla="*/ 331408 w 1227381"/>
                <a:gd name="connsiteY2" fmla="*/ 18264 h 841995"/>
                <a:gd name="connsiteX3" fmla="*/ 1208 w 1227381"/>
                <a:gd name="connsiteY3" fmla="*/ 170664 h 841995"/>
                <a:gd name="connsiteX4" fmla="*/ 242508 w 1227381"/>
                <a:gd name="connsiteY4" fmla="*/ 551664 h 841995"/>
                <a:gd name="connsiteX5" fmla="*/ 794958 w 1227381"/>
                <a:gd name="connsiteY5" fmla="*/ 735814 h 841995"/>
                <a:gd name="connsiteX6" fmla="*/ 1118808 w 1227381"/>
                <a:gd name="connsiteY6" fmla="*/ 837414 h 841995"/>
                <a:gd name="connsiteX7" fmla="*/ 1036258 w 1227381"/>
                <a:gd name="connsiteY7" fmla="*/ 589764 h 841995"/>
                <a:gd name="connsiteX8" fmla="*/ 1226758 w 1227381"/>
                <a:gd name="connsiteY8" fmla="*/ 361164 h 841995"/>
                <a:gd name="connsiteX9" fmla="*/ 985458 w 1227381"/>
                <a:gd name="connsiteY9" fmla="*/ 157964 h 841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7381" h="841995">
                  <a:moveTo>
                    <a:pt x="985458" y="157964"/>
                  </a:moveTo>
                  <a:cubicBezTo>
                    <a:pt x="894441" y="100814"/>
                    <a:pt x="789666" y="41547"/>
                    <a:pt x="680658" y="18264"/>
                  </a:cubicBezTo>
                  <a:cubicBezTo>
                    <a:pt x="571650" y="-5019"/>
                    <a:pt x="444650" y="-7136"/>
                    <a:pt x="331408" y="18264"/>
                  </a:cubicBezTo>
                  <a:cubicBezTo>
                    <a:pt x="218166" y="43664"/>
                    <a:pt x="16025" y="81764"/>
                    <a:pt x="1208" y="170664"/>
                  </a:cubicBezTo>
                  <a:cubicBezTo>
                    <a:pt x="-13609" y="259564"/>
                    <a:pt x="110216" y="457472"/>
                    <a:pt x="242508" y="551664"/>
                  </a:cubicBezTo>
                  <a:cubicBezTo>
                    <a:pt x="374800" y="645856"/>
                    <a:pt x="648908" y="688189"/>
                    <a:pt x="794958" y="735814"/>
                  </a:cubicBezTo>
                  <a:cubicBezTo>
                    <a:pt x="941008" y="783439"/>
                    <a:pt x="1078591" y="861756"/>
                    <a:pt x="1118808" y="837414"/>
                  </a:cubicBezTo>
                  <a:cubicBezTo>
                    <a:pt x="1159025" y="813072"/>
                    <a:pt x="1018266" y="669139"/>
                    <a:pt x="1036258" y="589764"/>
                  </a:cubicBezTo>
                  <a:cubicBezTo>
                    <a:pt x="1054250" y="510389"/>
                    <a:pt x="1239458" y="436306"/>
                    <a:pt x="1226758" y="361164"/>
                  </a:cubicBezTo>
                  <a:cubicBezTo>
                    <a:pt x="1214058" y="286022"/>
                    <a:pt x="1076475" y="215114"/>
                    <a:pt x="985458" y="157964"/>
                  </a:cubicBezTo>
                  <a:close/>
                </a:path>
              </a:pathLst>
            </a:custGeom>
            <a:solidFill>
              <a:srgbClr val="FF0000">
                <a:alpha val="34000"/>
              </a:srgbClr>
            </a:solidFill>
            <a:ln>
              <a:solidFill>
                <a:srgbClr val="FF0000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1" name="Text Box 97"/>
            <p:cNvSpPr txBox="1">
              <a:spLocks noChangeArrowheads="1"/>
            </p:cNvSpPr>
            <p:nvPr/>
          </p:nvSpPr>
          <p:spPr bwMode="auto">
            <a:xfrm>
              <a:off x="7518951" y="578762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13–17 м/с</a:t>
              </a:r>
            </a:p>
          </p:txBody>
        </p:sp>
        <p:sp>
          <p:nvSpPr>
            <p:cNvPr id="226" name="Text Box 97"/>
            <p:cNvSpPr txBox="1">
              <a:spLocks noChangeArrowheads="1"/>
            </p:cNvSpPr>
            <p:nvPr/>
          </p:nvSpPr>
          <p:spPr bwMode="auto">
            <a:xfrm>
              <a:off x="7525553" y="600755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18-25 м/с</a:t>
              </a:r>
            </a:p>
          </p:txBody>
        </p:sp>
        <p:sp>
          <p:nvSpPr>
            <p:cNvPr id="227" name="Полилиния 226"/>
            <p:cNvSpPr/>
            <p:nvPr/>
          </p:nvSpPr>
          <p:spPr>
            <a:xfrm>
              <a:off x="7133396" y="6230633"/>
              <a:ext cx="199533" cy="130571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rgbClr val="FF0000">
                <a:alpha val="73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8" name="Text Box 97"/>
            <p:cNvSpPr txBox="1">
              <a:spLocks noChangeArrowheads="1"/>
            </p:cNvSpPr>
            <p:nvPr/>
          </p:nvSpPr>
          <p:spPr bwMode="auto">
            <a:xfrm>
              <a:off x="7526066" y="6205139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свыше 25 м/с</a:t>
              </a:r>
            </a:p>
          </p:txBody>
        </p:sp>
        <p:sp>
          <p:nvSpPr>
            <p:cNvPr id="233" name="Text Box 97"/>
            <p:cNvSpPr txBox="1">
              <a:spLocks noChangeArrowheads="1"/>
            </p:cNvSpPr>
            <p:nvPr/>
          </p:nvSpPr>
          <p:spPr bwMode="auto">
            <a:xfrm>
              <a:off x="7511331" y="5038252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количество осадков, мм</a:t>
              </a:r>
            </a:p>
          </p:txBody>
        </p:sp>
        <p:sp>
          <p:nvSpPr>
            <p:cNvPr id="234" name="Text Box 97"/>
            <p:cNvSpPr txBox="1">
              <a:spLocks noChangeArrowheads="1"/>
            </p:cNvSpPr>
            <p:nvPr/>
          </p:nvSpPr>
          <p:spPr bwMode="auto">
            <a:xfrm>
              <a:off x="7511331" y="5166886"/>
              <a:ext cx="1018906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порывы ветра, м/с</a:t>
              </a:r>
            </a:p>
          </p:txBody>
        </p:sp>
        <p:sp>
          <p:nvSpPr>
            <p:cNvPr id="235" name="Прямоугольник 234"/>
            <p:cNvSpPr/>
            <p:nvPr/>
          </p:nvSpPr>
          <p:spPr>
            <a:xfrm>
              <a:off x="6965654" y="4655180"/>
              <a:ext cx="422408" cy="104536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68571" tIns="34286" rIns="68571" bIns="34286" anchor="ctr"/>
            <a:lstStyle/>
            <a:p>
              <a:pPr algn="ctr"/>
              <a:r>
                <a:rPr lang="ru-RU" sz="60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19/330</a:t>
              </a:r>
            </a:p>
          </p:txBody>
        </p:sp>
        <p:sp>
          <p:nvSpPr>
            <p:cNvPr id="236" name="Text Box 97"/>
            <p:cNvSpPr txBox="1">
              <a:spLocks noChangeArrowheads="1"/>
            </p:cNvSpPr>
            <p:nvPr/>
          </p:nvSpPr>
          <p:spPr bwMode="auto">
            <a:xfrm>
              <a:off x="7470662" y="4558668"/>
              <a:ext cx="1440241" cy="234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73" tIns="63988" rIns="127973" bIns="63988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675" b="0" dirty="0">
                  <a:cs typeface="Arial" panose="020B0604020202020204" pitchFamily="34" charset="0"/>
                </a:rPr>
                <a:t>- кол-во домов /населения</a:t>
              </a:r>
            </a:p>
          </p:txBody>
        </p:sp>
        <p:sp>
          <p:nvSpPr>
            <p:cNvPr id="237" name="Прямоугольник 236"/>
            <p:cNvSpPr/>
            <p:nvPr/>
          </p:nvSpPr>
          <p:spPr>
            <a:xfrm>
              <a:off x="6965654" y="4512371"/>
              <a:ext cx="415956" cy="123211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321/20</a:t>
              </a:r>
            </a:p>
          </p:txBody>
        </p:sp>
        <p:sp>
          <p:nvSpPr>
            <p:cNvPr id="238" name="Text Box 97"/>
            <p:cNvSpPr txBox="1">
              <a:spLocks noChangeArrowheads="1"/>
            </p:cNvSpPr>
            <p:nvPr/>
          </p:nvSpPr>
          <p:spPr bwMode="auto">
            <a:xfrm>
              <a:off x="7496091" y="4324967"/>
              <a:ext cx="1788099" cy="1856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80200" tIns="40101" rIns="80200" bIns="40101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defTabSz="801689">
                <a:defRPr/>
              </a:pPr>
              <a:r>
                <a:rPr lang="ru-RU" altLang="ru-RU" sz="675" b="0" dirty="0">
                  <a:cs typeface="Arial" panose="020B0604020202020204" pitchFamily="34" charset="0"/>
                </a:rPr>
                <a:t> - износ электроэнергетических систем </a:t>
              </a:r>
            </a:p>
          </p:txBody>
        </p:sp>
        <p:sp>
          <p:nvSpPr>
            <p:cNvPr id="239" name="Text Box 97"/>
            <p:cNvSpPr txBox="1">
              <a:spLocks noChangeArrowheads="1"/>
            </p:cNvSpPr>
            <p:nvPr/>
          </p:nvSpPr>
          <p:spPr bwMode="auto">
            <a:xfrm>
              <a:off x="7465612" y="4430540"/>
              <a:ext cx="1702944" cy="234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lvl1pPr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>
                <a:defRPr/>
              </a:pPr>
              <a:r>
                <a:rPr lang="ru-RU" altLang="ru-RU" sz="675" kern="0" dirty="0">
                  <a:latin typeface="Times New Roman" pitchFamily="18" charset="0"/>
                </a:rPr>
                <a:t>- </a:t>
              </a:r>
              <a:r>
                <a:rPr lang="ru-RU" altLang="ru-RU" sz="675" dirty="0">
                  <a:latin typeface="Times New Roman" panose="02020603050405020304" pitchFamily="18" charset="0"/>
                  <a:cs typeface="Arial" panose="020B0604020202020204" pitchFamily="34" charset="0"/>
                </a:rPr>
                <a:t>протяженность ЛЭП/ТП (шт.)</a:t>
              </a:r>
            </a:p>
          </p:txBody>
        </p:sp>
        <p:sp>
          <p:nvSpPr>
            <p:cNvPr id="240" name="Прямоугольник 239"/>
            <p:cNvSpPr/>
            <p:nvPr/>
          </p:nvSpPr>
          <p:spPr bwMode="auto">
            <a:xfrm>
              <a:off x="7074960" y="5093786"/>
              <a:ext cx="220710" cy="86687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1" name="Прямоугольник 240"/>
            <p:cNvSpPr/>
            <p:nvPr/>
          </p:nvSpPr>
          <p:spPr bwMode="auto">
            <a:xfrm>
              <a:off x="7060796" y="5235255"/>
              <a:ext cx="220710" cy="9229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2" name="Прямоугольник 241"/>
            <p:cNvSpPr/>
            <p:nvPr/>
          </p:nvSpPr>
          <p:spPr bwMode="auto">
            <a:xfrm>
              <a:off x="7020158" y="4378615"/>
              <a:ext cx="298729" cy="1143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50%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0" name="Text Box 97"/>
            <p:cNvSpPr txBox="1">
              <a:spLocks noChangeArrowheads="1"/>
            </p:cNvSpPr>
            <p:nvPr/>
          </p:nvSpPr>
          <p:spPr bwMode="auto">
            <a:xfrm>
              <a:off x="7508974" y="4886818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ночная температура воздуха</a:t>
              </a:r>
            </a:p>
          </p:txBody>
        </p:sp>
        <p:sp>
          <p:nvSpPr>
            <p:cNvPr id="132" name="Text Box 97"/>
            <p:cNvSpPr txBox="1">
              <a:spLocks noChangeArrowheads="1"/>
            </p:cNvSpPr>
            <p:nvPr/>
          </p:nvSpPr>
          <p:spPr bwMode="auto">
            <a:xfrm>
              <a:off x="7507095" y="4742364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дневная температура воздуха</a:t>
              </a:r>
            </a:p>
          </p:txBody>
        </p:sp>
      </p:grpSp>
      <p:sp>
        <p:nvSpPr>
          <p:cNvPr id="125" name="TextBox 124"/>
          <p:cNvSpPr txBox="1"/>
          <p:nvPr/>
        </p:nvSpPr>
        <p:spPr>
          <a:xfrm>
            <a:off x="-92744" y="4867105"/>
            <a:ext cx="2442888" cy="276997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1200" dirty="0" smtClean="0"/>
              <a:t>МО г-к. Сочи</a:t>
            </a:r>
            <a:endParaRPr lang="ru-RU" altLang="ru-RU" sz="1200" dirty="0"/>
          </a:p>
        </p:txBody>
      </p:sp>
      <p:sp>
        <p:nvSpPr>
          <p:cNvPr id="129" name="Прямоугольник 128"/>
          <p:cNvSpPr/>
          <p:nvPr/>
        </p:nvSpPr>
        <p:spPr bwMode="auto">
          <a:xfrm>
            <a:off x="7029873" y="5309067"/>
            <a:ext cx="314599" cy="97485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-6℃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1" name="Прямоугольник 130"/>
          <p:cNvSpPr/>
          <p:nvPr/>
        </p:nvSpPr>
        <p:spPr bwMode="auto">
          <a:xfrm>
            <a:off x="7019873" y="5143308"/>
            <a:ext cx="303046" cy="117350"/>
          </a:xfrm>
          <a:prstGeom prst="rect">
            <a:avLst/>
          </a:prstGeom>
          <a:solidFill>
            <a:srgbClr val="4ADFE6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-6℃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" r="715" b="10010"/>
          <a:stretch/>
        </p:blipFill>
        <p:spPr>
          <a:xfrm>
            <a:off x="6199186" y="2865432"/>
            <a:ext cx="2937067" cy="175693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6" name="Группа 5"/>
          <p:cNvGrpSpPr/>
          <p:nvPr/>
        </p:nvGrpSpPr>
        <p:grpSpPr>
          <a:xfrm>
            <a:off x="6911602" y="3043117"/>
            <a:ext cx="2226241" cy="1284314"/>
            <a:chOff x="6925166" y="2750199"/>
            <a:chExt cx="2226241" cy="1284314"/>
          </a:xfrm>
        </p:grpSpPr>
        <p:sp>
          <p:nvSpPr>
            <p:cNvPr id="68" name="Text Box 830"/>
            <p:cNvSpPr txBox="1">
              <a:spLocks noChangeArrowheads="1"/>
            </p:cNvSpPr>
            <p:nvPr/>
          </p:nvSpPr>
          <p:spPr bwMode="auto">
            <a:xfrm>
              <a:off x="6933712" y="3088515"/>
              <a:ext cx="2217695" cy="94599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4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44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муниципальных образований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1740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населенных пунктов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1 215 462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дома, 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5 620 688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чел.;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6 153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СЗО;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1 165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автомобильных мостов.</a:t>
              </a:r>
            </a:p>
          </p:txBody>
        </p:sp>
        <p:sp>
          <p:nvSpPr>
            <p:cNvPr id="69" name="Rectangle 84"/>
            <p:cNvSpPr>
              <a:spLocks noChangeArrowheads="1"/>
            </p:cNvSpPr>
            <p:nvPr/>
          </p:nvSpPr>
          <p:spPr bwMode="auto">
            <a:xfrm>
              <a:off x="6925166" y="2750199"/>
              <a:ext cx="2219944" cy="33976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9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 наихудшем сценарии в зону отключения попадают:</a:t>
              </a:r>
            </a:p>
          </p:txBody>
        </p:sp>
      </p:grpSp>
      <p:grpSp>
        <p:nvGrpSpPr>
          <p:cNvPr id="139" name="Группа 138">
            <a:extLst>
              <a:ext uri="{FF2B5EF4-FFF2-40B4-BE49-F238E27FC236}">
                <a16:creationId xmlns:a16="http://schemas.microsoft.com/office/drawing/2014/main" id="{4162C2AF-E182-49C7-8CEA-82B46BFF54E9}"/>
              </a:ext>
            </a:extLst>
          </p:cNvPr>
          <p:cNvGrpSpPr/>
          <p:nvPr/>
        </p:nvGrpSpPr>
        <p:grpSpPr>
          <a:xfrm>
            <a:off x="1038739" y="4171774"/>
            <a:ext cx="1509312" cy="677705"/>
            <a:chOff x="1314080" y="4123065"/>
            <a:chExt cx="1364409" cy="655741"/>
          </a:xfrm>
        </p:grpSpPr>
        <p:sp>
          <p:nvSpPr>
            <p:cNvPr id="300" name="Прямоугольник 299">
              <a:extLst>
                <a:ext uri="{FF2B5EF4-FFF2-40B4-BE49-F238E27FC236}">
                  <a16:creationId xmlns:a16="http://schemas.microsoft.com/office/drawing/2014/main" id="{80B65676-81A9-4900-8D3E-DDE2749BA9A5}"/>
                </a:ext>
              </a:extLst>
            </p:cNvPr>
            <p:cNvSpPr/>
            <p:nvPr/>
          </p:nvSpPr>
          <p:spPr bwMode="auto">
            <a:xfrm>
              <a:off x="1927807" y="4431299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793/534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1" name="Прямоугольник 300">
              <a:extLst>
                <a:ext uri="{FF2B5EF4-FFF2-40B4-BE49-F238E27FC236}">
                  <a16:creationId xmlns:a16="http://schemas.microsoft.com/office/drawing/2014/main" id="{B671FC7A-F60A-479F-A579-1A6F223CBAE5}"/>
                </a:ext>
              </a:extLst>
            </p:cNvPr>
            <p:cNvSpPr/>
            <p:nvPr/>
          </p:nvSpPr>
          <p:spPr>
            <a:xfrm>
              <a:off x="1927807" y="4604072"/>
              <a:ext cx="747770" cy="17473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47931/246266</a:t>
              </a:r>
            </a:p>
          </p:txBody>
        </p:sp>
        <p:sp>
          <p:nvSpPr>
            <p:cNvPr id="302" name="Text Box 182">
              <a:extLst>
                <a:ext uri="{FF2B5EF4-FFF2-40B4-BE49-F238E27FC236}">
                  <a16:creationId xmlns:a16="http://schemas.microsoft.com/office/drawing/2014/main" id="{1F204B18-AFF5-4FAC-AD63-6ECBAFF9FC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98952" y="4123065"/>
              <a:ext cx="1079537" cy="151584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Новороссийск</a:t>
              </a:r>
            </a:p>
          </p:txBody>
        </p:sp>
        <p:grpSp>
          <p:nvGrpSpPr>
            <p:cNvPr id="303" name="Группа 302">
              <a:extLst>
                <a:ext uri="{FF2B5EF4-FFF2-40B4-BE49-F238E27FC236}">
                  <a16:creationId xmlns:a16="http://schemas.microsoft.com/office/drawing/2014/main" id="{AA036511-8457-4BBF-AEFC-FF24C41810C3}"/>
                </a:ext>
              </a:extLst>
            </p:cNvPr>
            <p:cNvGrpSpPr/>
            <p:nvPr/>
          </p:nvGrpSpPr>
          <p:grpSpPr>
            <a:xfrm>
              <a:off x="1314080" y="4258815"/>
              <a:ext cx="1361163" cy="172484"/>
              <a:chOff x="519470" y="3609298"/>
              <a:chExt cx="1361163" cy="172484"/>
            </a:xfrm>
          </p:grpSpPr>
          <p:sp>
            <p:nvSpPr>
              <p:cNvPr id="304" name="Прямоугольник 303">
                <a:extLst>
                  <a:ext uri="{FF2B5EF4-FFF2-40B4-BE49-F238E27FC236}">
                    <a16:creationId xmlns:a16="http://schemas.microsoft.com/office/drawing/2014/main" id="{12529BC1-2574-40EE-A2C3-B93C56395FC5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7" name="Прямоугольник 336">
                <a:extLst>
                  <a:ext uri="{FF2B5EF4-FFF2-40B4-BE49-F238E27FC236}">
                    <a16:creationId xmlns:a16="http://schemas.microsoft.com/office/drawing/2014/main" id="{FC568329-79FE-4D24-ABD9-E062D266579F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19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8" name="Прямоугольник 337">
                <a:extLst>
                  <a:ext uri="{FF2B5EF4-FFF2-40B4-BE49-F238E27FC236}">
                    <a16:creationId xmlns:a16="http://schemas.microsoft.com/office/drawing/2014/main" id="{EF41EAE9-83A6-4129-B80A-D828C393BC4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58%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9" name="Прямоугольник 338">
                <a:extLst>
                  <a:ext uri="{FF2B5EF4-FFF2-40B4-BE49-F238E27FC236}">
                    <a16:creationId xmlns:a16="http://schemas.microsoft.com/office/drawing/2014/main" id="{3B02DE90-4EAB-4A59-8D77-B99DC5429CA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2" name="Группа 141">
            <a:extLst>
              <a:ext uri="{FF2B5EF4-FFF2-40B4-BE49-F238E27FC236}">
                <a16:creationId xmlns:a16="http://schemas.microsoft.com/office/drawing/2014/main" id="{58E226F9-7284-4751-81A6-AEC9D72AF6E0}"/>
              </a:ext>
            </a:extLst>
          </p:cNvPr>
          <p:cNvGrpSpPr/>
          <p:nvPr/>
        </p:nvGrpSpPr>
        <p:grpSpPr>
          <a:xfrm>
            <a:off x="2757977" y="4963803"/>
            <a:ext cx="1557968" cy="690527"/>
            <a:chOff x="2797179" y="4974993"/>
            <a:chExt cx="1408394" cy="668148"/>
          </a:xfrm>
        </p:grpSpPr>
        <p:sp>
          <p:nvSpPr>
            <p:cNvPr id="292" name="Text Box 182">
              <a:extLst>
                <a:ext uri="{FF2B5EF4-FFF2-40B4-BE49-F238E27FC236}">
                  <a16:creationId xmlns:a16="http://schemas.microsoft.com/office/drawing/2014/main" id="{78FB29D0-F8D9-4B87-919B-26D2363E6D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97179" y="4974993"/>
              <a:ext cx="1408394" cy="165232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105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ru-RU" altLang="ru-RU" sz="800" dirty="0">
                  <a:solidFill>
                    <a:schemeClr val="tx1"/>
                  </a:solidFill>
                </a:rPr>
                <a:t>Туапсинский район</a:t>
              </a:r>
            </a:p>
          </p:txBody>
        </p:sp>
        <p:sp>
          <p:nvSpPr>
            <p:cNvPr id="293" name="Прямоугольник 292">
              <a:extLst>
                <a:ext uri="{FF2B5EF4-FFF2-40B4-BE49-F238E27FC236}">
                  <a16:creationId xmlns:a16="http://schemas.microsoft.com/office/drawing/2014/main" id="{58CE2019-FC44-4CD6-96D4-205D5A365AF1}"/>
                </a:ext>
              </a:extLst>
            </p:cNvPr>
            <p:cNvSpPr/>
            <p:nvPr/>
          </p:nvSpPr>
          <p:spPr bwMode="auto">
            <a:xfrm>
              <a:off x="3453661" y="5308631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726/360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4" name="Прямоугольник 293">
              <a:extLst>
                <a:ext uri="{FF2B5EF4-FFF2-40B4-BE49-F238E27FC236}">
                  <a16:creationId xmlns:a16="http://schemas.microsoft.com/office/drawing/2014/main" id="{B24DD04F-E353-4AF2-A231-F90A6CC152DE}"/>
                </a:ext>
              </a:extLst>
            </p:cNvPr>
            <p:cNvSpPr/>
            <p:nvPr/>
          </p:nvSpPr>
          <p:spPr>
            <a:xfrm>
              <a:off x="3457645" y="5481250"/>
              <a:ext cx="743786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35496/125876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95" name="Группа 294">
              <a:extLst>
                <a:ext uri="{FF2B5EF4-FFF2-40B4-BE49-F238E27FC236}">
                  <a16:creationId xmlns:a16="http://schemas.microsoft.com/office/drawing/2014/main" id="{52EB6851-946A-45EA-8529-05E3E30A74AB}"/>
                </a:ext>
              </a:extLst>
            </p:cNvPr>
            <p:cNvGrpSpPr/>
            <p:nvPr/>
          </p:nvGrpSpPr>
          <p:grpSpPr>
            <a:xfrm>
              <a:off x="2841226" y="5140225"/>
              <a:ext cx="1361163" cy="172484"/>
              <a:chOff x="519470" y="3609298"/>
              <a:chExt cx="1361163" cy="172484"/>
            </a:xfrm>
          </p:grpSpPr>
          <p:sp>
            <p:nvSpPr>
              <p:cNvPr id="296" name="Прямоугольник 295">
                <a:extLst>
                  <a:ext uri="{FF2B5EF4-FFF2-40B4-BE49-F238E27FC236}">
                    <a16:creationId xmlns:a16="http://schemas.microsoft.com/office/drawing/2014/main" id="{A7564803-2406-4073-AE9C-4AE16E20955D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7" name="Прямоугольник 296">
                <a:extLst>
                  <a:ext uri="{FF2B5EF4-FFF2-40B4-BE49-F238E27FC236}">
                    <a16:creationId xmlns:a16="http://schemas.microsoft.com/office/drawing/2014/main" id="{FE4B2462-A56A-472B-A9D9-F9376D9CEC92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13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8" name="Прямоугольник 297">
                <a:extLst>
                  <a:ext uri="{FF2B5EF4-FFF2-40B4-BE49-F238E27FC236}">
                    <a16:creationId xmlns:a16="http://schemas.microsoft.com/office/drawing/2014/main" id="{B0B956F6-DEF1-475A-95DA-FC01F361D770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83%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9" name="Прямоугольник 298">
                <a:extLst>
                  <a:ext uri="{FF2B5EF4-FFF2-40B4-BE49-F238E27FC236}">
                    <a16:creationId xmlns:a16="http://schemas.microsoft.com/office/drawing/2014/main" id="{D11DD2B5-E84E-4FB3-9DA4-5B147FC93A1A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3" name="Группа 142">
            <a:extLst>
              <a:ext uri="{FF2B5EF4-FFF2-40B4-BE49-F238E27FC236}">
                <a16:creationId xmlns:a16="http://schemas.microsoft.com/office/drawing/2014/main" id="{303617AC-7A92-4A32-91F3-AA72AA892469}"/>
              </a:ext>
            </a:extLst>
          </p:cNvPr>
          <p:cNvGrpSpPr/>
          <p:nvPr/>
        </p:nvGrpSpPr>
        <p:grpSpPr>
          <a:xfrm>
            <a:off x="3928548" y="5937318"/>
            <a:ext cx="1511971" cy="652849"/>
            <a:chOff x="3572000" y="5650107"/>
            <a:chExt cx="1366813" cy="631691"/>
          </a:xfrm>
        </p:grpSpPr>
        <p:sp>
          <p:nvSpPr>
            <p:cNvPr id="284" name="Text Box 182">
              <a:extLst>
                <a:ext uri="{FF2B5EF4-FFF2-40B4-BE49-F238E27FC236}">
                  <a16:creationId xmlns:a16="http://schemas.microsoft.com/office/drawing/2014/main" id="{12563DF1-1724-4363-A68C-7088349B36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73524" y="5650107"/>
              <a:ext cx="1065289" cy="143689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Сочи</a:t>
              </a:r>
            </a:p>
          </p:txBody>
        </p:sp>
        <p:sp>
          <p:nvSpPr>
            <p:cNvPr id="285" name="Прямоугольник 284">
              <a:extLst>
                <a:ext uri="{FF2B5EF4-FFF2-40B4-BE49-F238E27FC236}">
                  <a16:creationId xmlns:a16="http://schemas.microsoft.com/office/drawing/2014/main" id="{0A496703-514B-429A-8DC0-5CE7A4482B0E}"/>
                </a:ext>
              </a:extLst>
            </p:cNvPr>
            <p:cNvSpPr/>
            <p:nvPr/>
          </p:nvSpPr>
          <p:spPr bwMode="auto">
            <a:xfrm>
              <a:off x="4186997" y="5964873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984/1336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6" name="Прямоугольник 285">
              <a:extLst>
                <a:ext uri="{FF2B5EF4-FFF2-40B4-BE49-F238E27FC236}">
                  <a16:creationId xmlns:a16="http://schemas.microsoft.com/office/drawing/2014/main" id="{46D41026-4152-40D1-8B98-42B9E35EB145}"/>
                </a:ext>
              </a:extLst>
            </p:cNvPr>
            <p:cNvSpPr/>
            <p:nvPr/>
          </p:nvSpPr>
          <p:spPr>
            <a:xfrm>
              <a:off x="4186997" y="6137496"/>
              <a:ext cx="747770" cy="144302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50362/497806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87" name="Группа 286">
              <a:extLst>
                <a:ext uri="{FF2B5EF4-FFF2-40B4-BE49-F238E27FC236}">
                  <a16:creationId xmlns:a16="http://schemas.microsoft.com/office/drawing/2014/main" id="{5460ED02-EC6A-44CD-B766-39EB24992CD1}"/>
                </a:ext>
              </a:extLst>
            </p:cNvPr>
            <p:cNvGrpSpPr/>
            <p:nvPr/>
          </p:nvGrpSpPr>
          <p:grpSpPr>
            <a:xfrm>
              <a:off x="3572000" y="5791660"/>
              <a:ext cx="1361163" cy="172484"/>
              <a:chOff x="519470" y="3609298"/>
              <a:chExt cx="1361163" cy="172484"/>
            </a:xfrm>
          </p:grpSpPr>
          <p:sp>
            <p:nvSpPr>
              <p:cNvPr id="288" name="Прямоугольник 287">
                <a:extLst>
                  <a:ext uri="{FF2B5EF4-FFF2-40B4-BE49-F238E27FC236}">
                    <a16:creationId xmlns:a16="http://schemas.microsoft.com/office/drawing/2014/main" id="{EF762099-9F35-4E1C-BAFA-6E0633F71D78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9" name="Прямоугольник 288">
                <a:extLst>
                  <a:ext uri="{FF2B5EF4-FFF2-40B4-BE49-F238E27FC236}">
                    <a16:creationId xmlns:a16="http://schemas.microsoft.com/office/drawing/2014/main" id="{F413DB6E-5325-438B-9528-B40233DD2DA7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13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0" name="Прямоугольник 289">
                <a:extLst>
                  <a:ext uri="{FF2B5EF4-FFF2-40B4-BE49-F238E27FC236}">
                    <a16:creationId xmlns:a16="http://schemas.microsoft.com/office/drawing/2014/main" id="{4C3A6204-F7C0-4ED3-A67E-0131B9FFEEFB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77%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1" name="Прямоугольник 290">
                <a:extLst>
                  <a:ext uri="{FF2B5EF4-FFF2-40B4-BE49-F238E27FC236}">
                    <a16:creationId xmlns:a16="http://schemas.microsoft.com/office/drawing/2014/main" id="{EDBD8CE1-57C7-4ED5-9FBB-A73D6FD86119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</a:p>
            </p:txBody>
          </p:sp>
        </p:grpSp>
      </p:grpSp>
      <p:grpSp>
        <p:nvGrpSpPr>
          <p:cNvPr id="144" name="Группа 143">
            <a:extLst>
              <a:ext uri="{FF2B5EF4-FFF2-40B4-BE49-F238E27FC236}">
                <a16:creationId xmlns:a16="http://schemas.microsoft.com/office/drawing/2014/main" id="{B3BCCBC7-17BA-486B-9A92-DDBF265A8A53}"/>
              </a:ext>
            </a:extLst>
          </p:cNvPr>
          <p:cNvGrpSpPr/>
          <p:nvPr/>
        </p:nvGrpSpPr>
        <p:grpSpPr>
          <a:xfrm>
            <a:off x="5288372" y="5199671"/>
            <a:ext cx="1518197" cy="663352"/>
            <a:chOff x="4453495" y="5055815"/>
            <a:chExt cx="1372441" cy="641853"/>
          </a:xfrm>
        </p:grpSpPr>
        <p:sp>
          <p:nvSpPr>
            <p:cNvPr id="275" name="Прямоугольник 274">
              <a:extLst>
                <a:ext uri="{FF2B5EF4-FFF2-40B4-BE49-F238E27FC236}">
                  <a16:creationId xmlns:a16="http://schemas.microsoft.com/office/drawing/2014/main" id="{1FBCC696-75F6-49A3-888E-54CC14874681}"/>
                </a:ext>
              </a:extLst>
            </p:cNvPr>
            <p:cNvSpPr/>
            <p:nvPr/>
          </p:nvSpPr>
          <p:spPr bwMode="auto">
            <a:xfrm>
              <a:off x="5070064" y="5363158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1138/492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6" name="Прямоугольник 275">
              <a:extLst>
                <a:ext uri="{FF2B5EF4-FFF2-40B4-BE49-F238E27FC236}">
                  <a16:creationId xmlns:a16="http://schemas.microsoft.com/office/drawing/2014/main" id="{9ECF45DE-07F2-4F58-9F4D-039B24D4497C}"/>
                </a:ext>
              </a:extLst>
            </p:cNvPr>
            <p:cNvSpPr/>
            <p:nvPr/>
          </p:nvSpPr>
          <p:spPr>
            <a:xfrm>
              <a:off x="5070064" y="5535777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24752/71595 </a:t>
              </a:r>
              <a:endParaRPr lang="ru-RU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7" name="Text Box 182">
              <a:extLst>
                <a:ext uri="{FF2B5EF4-FFF2-40B4-BE49-F238E27FC236}">
                  <a16:creationId xmlns:a16="http://schemas.microsoft.com/office/drawing/2014/main" id="{3CE659E4-8681-46B3-A4A8-AF8B6FADE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24001" y="5055815"/>
              <a:ext cx="1101935" cy="147380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Мостовский район</a:t>
              </a:r>
            </a:p>
          </p:txBody>
        </p:sp>
        <p:grpSp>
          <p:nvGrpSpPr>
            <p:cNvPr id="279" name="Группа 278">
              <a:extLst>
                <a:ext uri="{FF2B5EF4-FFF2-40B4-BE49-F238E27FC236}">
                  <a16:creationId xmlns:a16="http://schemas.microsoft.com/office/drawing/2014/main" id="{496A3E60-F36F-41CD-94A7-DD91F901989C}"/>
                </a:ext>
              </a:extLst>
            </p:cNvPr>
            <p:cNvGrpSpPr/>
            <p:nvPr/>
          </p:nvGrpSpPr>
          <p:grpSpPr>
            <a:xfrm>
              <a:off x="4453495" y="5195572"/>
              <a:ext cx="1361163" cy="172484"/>
              <a:chOff x="519470" y="3609298"/>
              <a:chExt cx="1361163" cy="172484"/>
            </a:xfrm>
          </p:grpSpPr>
          <p:sp>
            <p:nvSpPr>
              <p:cNvPr id="280" name="Прямоугольник 279">
                <a:extLst>
                  <a:ext uri="{FF2B5EF4-FFF2-40B4-BE49-F238E27FC236}">
                    <a16:creationId xmlns:a16="http://schemas.microsoft.com/office/drawing/2014/main" id="{A5AF55CA-D0DE-4F9B-820D-D9C20A749259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1" name="Прямоугольник 280">
                <a:extLst>
                  <a:ext uri="{FF2B5EF4-FFF2-40B4-BE49-F238E27FC236}">
                    <a16:creationId xmlns:a16="http://schemas.microsoft.com/office/drawing/2014/main" id="{9664A100-583E-438F-A3F1-5E149450C210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</a:p>
            </p:txBody>
          </p:sp>
          <p:sp>
            <p:nvSpPr>
              <p:cNvPr id="282" name="Прямоугольник 281">
                <a:extLst>
                  <a:ext uri="{FF2B5EF4-FFF2-40B4-BE49-F238E27FC236}">
                    <a16:creationId xmlns:a16="http://schemas.microsoft.com/office/drawing/2014/main" id="{E4E268E9-CEDB-4FE3-B063-E6B7FBFF01D0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56%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3" name="Прямоугольник 282">
                <a:extLst>
                  <a:ext uri="{FF2B5EF4-FFF2-40B4-BE49-F238E27FC236}">
                    <a16:creationId xmlns:a16="http://schemas.microsoft.com/office/drawing/2014/main" id="{A7CB7634-6DAB-401A-9A9F-ABBCFB0B3B2C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147" name="Группа 146">
            <a:extLst>
              <a:ext uri="{FF2B5EF4-FFF2-40B4-BE49-F238E27FC236}">
                <a16:creationId xmlns:a16="http://schemas.microsoft.com/office/drawing/2014/main" id="{2953702D-211D-4239-B36E-09A5F82684C5}"/>
              </a:ext>
            </a:extLst>
          </p:cNvPr>
          <p:cNvGrpSpPr/>
          <p:nvPr/>
        </p:nvGrpSpPr>
        <p:grpSpPr>
          <a:xfrm>
            <a:off x="2824240" y="3643464"/>
            <a:ext cx="1512354" cy="669069"/>
            <a:chOff x="2666991" y="3897818"/>
            <a:chExt cx="1367159" cy="647385"/>
          </a:xfrm>
        </p:grpSpPr>
        <p:sp>
          <p:nvSpPr>
            <p:cNvPr id="267" name="Text Box 182">
              <a:extLst>
                <a:ext uri="{FF2B5EF4-FFF2-40B4-BE49-F238E27FC236}">
                  <a16:creationId xmlns:a16="http://schemas.microsoft.com/office/drawing/2014/main" id="{29D3BAF7-B0E0-4FA4-A99D-A8C4E70161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9957" y="3897818"/>
              <a:ext cx="1034193" cy="159011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Краснодар</a:t>
              </a:r>
            </a:p>
          </p:txBody>
        </p:sp>
        <p:sp>
          <p:nvSpPr>
            <p:cNvPr id="268" name="Прямоугольник 267">
              <a:extLst>
                <a:ext uri="{FF2B5EF4-FFF2-40B4-BE49-F238E27FC236}">
                  <a16:creationId xmlns:a16="http://schemas.microsoft.com/office/drawing/2014/main" id="{EF1B3A76-61E9-4801-A896-2E826E23F8F2}"/>
                </a:ext>
              </a:extLst>
            </p:cNvPr>
            <p:cNvSpPr/>
            <p:nvPr/>
          </p:nvSpPr>
          <p:spPr bwMode="auto">
            <a:xfrm>
              <a:off x="3278210" y="4210693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342780/1272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9" name="Прямоугольник 268">
              <a:extLst>
                <a:ext uri="{FF2B5EF4-FFF2-40B4-BE49-F238E27FC236}">
                  <a16:creationId xmlns:a16="http://schemas.microsoft.com/office/drawing/2014/main" id="{336F13C1-247A-4F60-A9E7-C7FD8EC506B0}"/>
                </a:ext>
              </a:extLst>
            </p:cNvPr>
            <p:cNvSpPr/>
            <p:nvPr/>
          </p:nvSpPr>
          <p:spPr>
            <a:xfrm>
              <a:off x="3278210" y="4383312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22387/151149 </a:t>
              </a:r>
            </a:p>
          </p:txBody>
        </p:sp>
        <p:grpSp>
          <p:nvGrpSpPr>
            <p:cNvPr id="270" name="Группа 269">
              <a:extLst>
                <a:ext uri="{FF2B5EF4-FFF2-40B4-BE49-F238E27FC236}">
                  <a16:creationId xmlns:a16="http://schemas.microsoft.com/office/drawing/2014/main" id="{DC26C94A-A826-47C5-B934-8E07E7D280E2}"/>
                </a:ext>
              </a:extLst>
            </p:cNvPr>
            <p:cNvGrpSpPr/>
            <p:nvPr/>
          </p:nvGrpSpPr>
          <p:grpSpPr>
            <a:xfrm>
              <a:off x="2666991" y="4040742"/>
              <a:ext cx="1358989" cy="172484"/>
              <a:chOff x="521644" y="3609298"/>
              <a:chExt cx="1358989" cy="172484"/>
            </a:xfrm>
          </p:grpSpPr>
          <p:sp>
            <p:nvSpPr>
              <p:cNvPr id="271" name="Прямоугольник 270">
                <a:extLst>
                  <a:ext uri="{FF2B5EF4-FFF2-40B4-BE49-F238E27FC236}">
                    <a16:creationId xmlns:a16="http://schemas.microsoft.com/office/drawing/2014/main" id="{D3C50688-D08E-4929-99D3-3C9D1178D334}"/>
                  </a:ext>
                </a:extLst>
              </p:cNvPr>
              <p:cNvSpPr/>
              <p:nvPr/>
            </p:nvSpPr>
            <p:spPr bwMode="auto">
              <a:xfrm>
                <a:off x="521644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2" name="Прямоугольник 271">
                <a:extLst>
                  <a:ext uri="{FF2B5EF4-FFF2-40B4-BE49-F238E27FC236}">
                    <a16:creationId xmlns:a16="http://schemas.microsoft.com/office/drawing/2014/main" id="{0C23894F-0159-4D93-9394-62A267469B05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3" name="Прямоугольник 272">
                <a:extLst>
                  <a:ext uri="{FF2B5EF4-FFF2-40B4-BE49-F238E27FC236}">
                    <a16:creationId xmlns:a16="http://schemas.microsoft.com/office/drawing/2014/main" id="{73C4C58F-EBAC-4E41-A0F3-148FF156AE6E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58%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4" name="Прямоугольник 273">
                <a:extLst>
                  <a:ext uri="{FF2B5EF4-FFF2-40B4-BE49-F238E27FC236}">
                    <a16:creationId xmlns:a16="http://schemas.microsoft.com/office/drawing/2014/main" id="{F41E9897-C439-43B5-A9F2-D64958855F8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8" name="Группа 147">
            <a:extLst>
              <a:ext uri="{FF2B5EF4-FFF2-40B4-BE49-F238E27FC236}">
                <a16:creationId xmlns:a16="http://schemas.microsoft.com/office/drawing/2014/main" id="{A75BA69B-4EAA-4437-A82E-CF69685CC57B}"/>
              </a:ext>
            </a:extLst>
          </p:cNvPr>
          <p:cNvGrpSpPr/>
          <p:nvPr/>
        </p:nvGrpSpPr>
        <p:grpSpPr>
          <a:xfrm>
            <a:off x="3853720" y="2997129"/>
            <a:ext cx="1510278" cy="699715"/>
            <a:chOff x="3158215" y="2962544"/>
            <a:chExt cx="1365283" cy="677038"/>
          </a:xfrm>
        </p:grpSpPr>
        <p:sp>
          <p:nvSpPr>
            <p:cNvPr id="258" name="Прямоугольник 257">
              <a:extLst>
                <a:ext uri="{FF2B5EF4-FFF2-40B4-BE49-F238E27FC236}">
                  <a16:creationId xmlns:a16="http://schemas.microsoft.com/office/drawing/2014/main" id="{F0649149-4EF4-4F17-89D0-9F7004816ACB}"/>
                </a:ext>
              </a:extLst>
            </p:cNvPr>
            <p:cNvSpPr/>
            <p:nvPr/>
          </p:nvSpPr>
          <p:spPr bwMode="auto">
            <a:xfrm>
              <a:off x="3784195" y="3289832"/>
              <a:ext cx="739303" cy="209588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1776/494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9" name="Прямоугольник 258">
              <a:extLst>
                <a:ext uri="{FF2B5EF4-FFF2-40B4-BE49-F238E27FC236}">
                  <a16:creationId xmlns:a16="http://schemas.microsoft.com/office/drawing/2014/main" id="{83F02B76-F829-46BF-AA04-E559A59B45A9}"/>
                </a:ext>
              </a:extLst>
            </p:cNvPr>
            <p:cNvSpPr/>
            <p:nvPr/>
          </p:nvSpPr>
          <p:spPr>
            <a:xfrm>
              <a:off x="3781021" y="3470918"/>
              <a:ext cx="742476" cy="16866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23573/60237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0" name="Text Box 182">
              <a:extLst>
                <a:ext uri="{FF2B5EF4-FFF2-40B4-BE49-F238E27FC236}">
                  <a16:creationId xmlns:a16="http://schemas.microsoft.com/office/drawing/2014/main" id="{8F008515-5D04-4C39-89ED-791644D808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34527" y="2962544"/>
              <a:ext cx="1185312" cy="165053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Выселковский район</a:t>
              </a:r>
            </a:p>
          </p:txBody>
        </p:sp>
        <p:grpSp>
          <p:nvGrpSpPr>
            <p:cNvPr id="261" name="Группа 260">
              <a:extLst>
                <a:ext uri="{FF2B5EF4-FFF2-40B4-BE49-F238E27FC236}">
                  <a16:creationId xmlns:a16="http://schemas.microsoft.com/office/drawing/2014/main" id="{1A7BD20D-43C1-427D-90AB-D4C1B1A40ECE}"/>
                </a:ext>
              </a:extLst>
            </p:cNvPr>
            <p:cNvGrpSpPr/>
            <p:nvPr/>
          </p:nvGrpSpPr>
          <p:grpSpPr>
            <a:xfrm>
              <a:off x="3158215" y="3127399"/>
              <a:ext cx="1360185" cy="172484"/>
              <a:chOff x="520448" y="3609298"/>
              <a:chExt cx="1360185" cy="172484"/>
            </a:xfrm>
          </p:grpSpPr>
          <p:sp>
            <p:nvSpPr>
              <p:cNvPr id="262" name="Прямоугольник 261">
                <a:extLst>
                  <a:ext uri="{FF2B5EF4-FFF2-40B4-BE49-F238E27FC236}">
                    <a16:creationId xmlns:a16="http://schemas.microsoft.com/office/drawing/2014/main" id="{07EF2481-89CA-4808-8107-EB7F7D4E8E5F}"/>
                  </a:ext>
                </a:extLst>
              </p:cNvPr>
              <p:cNvSpPr/>
              <p:nvPr/>
            </p:nvSpPr>
            <p:spPr bwMode="auto">
              <a:xfrm>
                <a:off x="520448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3" name="Прямоугольник 262">
                <a:extLst>
                  <a:ext uri="{FF2B5EF4-FFF2-40B4-BE49-F238E27FC236}">
                    <a16:creationId xmlns:a16="http://schemas.microsoft.com/office/drawing/2014/main" id="{D7AC2103-6D62-45D6-B2E1-CDFD87919CCC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5" name="Прямоугольник 264">
                <a:extLst>
                  <a:ext uri="{FF2B5EF4-FFF2-40B4-BE49-F238E27FC236}">
                    <a16:creationId xmlns:a16="http://schemas.microsoft.com/office/drawing/2014/main" id="{12241CB5-4503-4E7F-8D5B-858DA7A0C326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64%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6" name="Прямоугольник 265">
                <a:extLst>
                  <a:ext uri="{FF2B5EF4-FFF2-40B4-BE49-F238E27FC236}">
                    <a16:creationId xmlns:a16="http://schemas.microsoft.com/office/drawing/2014/main" id="{8B6C1D8D-42B9-4194-B08B-5553804A41AD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9" name="Группа 148">
            <a:extLst>
              <a:ext uri="{FF2B5EF4-FFF2-40B4-BE49-F238E27FC236}">
                <a16:creationId xmlns:a16="http://schemas.microsoft.com/office/drawing/2014/main" id="{F4D22C14-0F3C-4704-9789-D508330DFC42}"/>
              </a:ext>
            </a:extLst>
          </p:cNvPr>
          <p:cNvGrpSpPr/>
          <p:nvPr/>
        </p:nvGrpSpPr>
        <p:grpSpPr>
          <a:xfrm>
            <a:off x="1642377" y="2380787"/>
            <a:ext cx="1721350" cy="683601"/>
            <a:chOff x="1369062" y="2576776"/>
            <a:chExt cx="1556090" cy="661446"/>
          </a:xfrm>
        </p:grpSpPr>
        <p:sp>
          <p:nvSpPr>
            <p:cNvPr id="250" name="Text Box 182">
              <a:extLst>
                <a:ext uri="{FF2B5EF4-FFF2-40B4-BE49-F238E27FC236}">
                  <a16:creationId xmlns:a16="http://schemas.microsoft.com/office/drawing/2014/main" id="{922F1F33-A759-4EAF-8CF6-14547E1A47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69062" y="2576776"/>
              <a:ext cx="1556088" cy="155387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Приморско-Ахтарский район</a:t>
              </a:r>
            </a:p>
          </p:txBody>
        </p:sp>
        <p:sp>
          <p:nvSpPr>
            <p:cNvPr id="251" name="Прямоугольник 250">
              <a:extLst>
                <a:ext uri="{FF2B5EF4-FFF2-40B4-BE49-F238E27FC236}">
                  <a16:creationId xmlns:a16="http://schemas.microsoft.com/office/drawing/2014/main" id="{33E6612A-8D40-46BB-9B43-D6FFE4D1AFBF}"/>
                </a:ext>
              </a:extLst>
            </p:cNvPr>
            <p:cNvSpPr/>
            <p:nvPr/>
          </p:nvSpPr>
          <p:spPr bwMode="auto">
            <a:xfrm>
              <a:off x="2108201" y="2902389"/>
              <a:ext cx="81694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15562/156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2" name="Прямоугольник 251">
              <a:extLst>
                <a:ext uri="{FF2B5EF4-FFF2-40B4-BE49-F238E27FC236}">
                  <a16:creationId xmlns:a16="http://schemas.microsoft.com/office/drawing/2014/main" id="{8EB61B1F-1473-4C3C-9A92-406D4453C1E2}"/>
                </a:ext>
              </a:extLst>
            </p:cNvPr>
            <p:cNvSpPr/>
            <p:nvPr/>
          </p:nvSpPr>
          <p:spPr>
            <a:xfrm>
              <a:off x="2108202" y="3076331"/>
              <a:ext cx="81695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14896/58334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53" name="Группа 252">
              <a:extLst>
                <a:ext uri="{FF2B5EF4-FFF2-40B4-BE49-F238E27FC236}">
                  <a16:creationId xmlns:a16="http://schemas.microsoft.com/office/drawing/2014/main" id="{127C4FF9-34A3-4821-84EC-B05B6A62A702}"/>
                </a:ext>
              </a:extLst>
            </p:cNvPr>
            <p:cNvGrpSpPr/>
            <p:nvPr/>
          </p:nvGrpSpPr>
          <p:grpSpPr>
            <a:xfrm>
              <a:off x="1563987" y="2731919"/>
              <a:ext cx="1361163" cy="172484"/>
              <a:chOff x="519470" y="3609298"/>
              <a:chExt cx="1361163" cy="172484"/>
            </a:xfrm>
          </p:grpSpPr>
          <p:sp>
            <p:nvSpPr>
              <p:cNvPr id="254" name="Прямоугольник 253">
                <a:extLst>
                  <a:ext uri="{FF2B5EF4-FFF2-40B4-BE49-F238E27FC236}">
                    <a16:creationId xmlns:a16="http://schemas.microsoft.com/office/drawing/2014/main" id="{460398C8-FD63-41EF-96BD-E2FEDD42DE63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5" name="Прямоугольник 254">
                <a:extLst>
                  <a:ext uri="{FF2B5EF4-FFF2-40B4-BE49-F238E27FC236}">
                    <a16:creationId xmlns:a16="http://schemas.microsoft.com/office/drawing/2014/main" id="{589E4A3F-993A-462E-95B0-1981739F0F1A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6" name="Прямоугольник 255">
                <a:extLst>
                  <a:ext uri="{FF2B5EF4-FFF2-40B4-BE49-F238E27FC236}">
                    <a16:creationId xmlns:a16="http://schemas.microsoft.com/office/drawing/2014/main" id="{D5CE98E2-9E1F-4B09-8652-9EC9D622A89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84%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7" name="Прямоугольник 256">
                <a:extLst>
                  <a:ext uri="{FF2B5EF4-FFF2-40B4-BE49-F238E27FC236}">
                    <a16:creationId xmlns:a16="http://schemas.microsoft.com/office/drawing/2014/main" id="{F646EA44-439A-4570-857D-901DF39AD74D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54" name="Группа 153">
            <a:extLst>
              <a:ext uri="{FF2B5EF4-FFF2-40B4-BE49-F238E27FC236}">
                <a16:creationId xmlns:a16="http://schemas.microsoft.com/office/drawing/2014/main" id="{A1C99D66-E1FD-4B5F-B343-4AA286F7E374}"/>
              </a:ext>
            </a:extLst>
          </p:cNvPr>
          <p:cNvGrpSpPr/>
          <p:nvPr/>
        </p:nvGrpSpPr>
        <p:grpSpPr>
          <a:xfrm>
            <a:off x="3223127" y="1957312"/>
            <a:ext cx="1509158" cy="654000"/>
            <a:chOff x="2815304" y="2038741"/>
            <a:chExt cx="1364269" cy="632805"/>
          </a:xfrm>
        </p:grpSpPr>
        <p:sp>
          <p:nvSpPr>
            <p:cNvPr id="229" name="Прямоугольник 228">
              <a:extLst>
                <a:ext uri="{FF2B5EF4-FFF2-40B4-BE49-F238E27FC236}">
                  <a16:creationId xmlns:a16="http://schemas.microsoft.com/office/drawing/2014/main" id="{9B178471-EF20-4D26-8784-2FE2E00D0651}"/>
                </a:ext>
              </a:extLst>
            </p:cNvPr>
            <p:cNvSpPr/>
            <p:nvPr/>
          </p:nvSpPr>
          <p:spPr bwMode="auto">
            <a:xfrm>
              <a:off x="3431804" y="2366894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/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579/407</a:t>
              </a:r>
            </a:p>
          </p:txBody>
        </p:sp>
        <p:sp>
          <p:nvSpPr>
            <p:cNvPr id="230" name="Прямоугольник 229">
              <a:extLst>
                <a:ext uri="{FF2B5EF4-FFF2-40B4-BE49-F238E27FC236}">
                  <a16:creationId xmlns:a16="http://schemas.microsoft.com/office/drawing/2014/main" id="{349D3B95-1660-4885-B239-6037CAEB5CFA}"/>
                </a:ext>
              </a:extLst>
            </p:cNvPr>
            <p:cNvSpPr/>
            <p:nvPr/>
          </p:nvSpPr>
          <p:spPr>
            <a:xfrm>
              <a:off x="3424079" y="2532006"/>
              <a:ext cx="753389" cy="139540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26246/63415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1" name="Text Box 182">
              <a:extLst>
                <a:ext uri="{FF2B5EF4-FFF2-40B4-BE49-F238E27FC236}">
                  <a16:creationId xmlns:a16="http://schemas.microsoft.com/office/drawing/2014/main" id="{52DA87F2-4528-426F-9939-59A335001A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7341" y="2038741"/>
              <a:ext cx="1240105" cy="161109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Ленинградский район</a:t>
              </a:r>
            </a:p>
          </p:txBody>
        </p:sp>
        <p:grpSp>
          <p:nvGrpSpPr>
            <p:cNvPr id="232" name="Группа 231">
              <a:extLst>
                <a:ext uri="{FF2B5EF4-FFF2-40B4-BE49-F238E27FC236}">
                  <a16:creationId xmlns:a16="http://schemas.microsoft.com/office/drawing/2014/main" id="{1BB9DDE0-C21D-4BA1-A0F6-D01AA29E9172}"/>
                </a:ext>
              </a:extLst>
            </p:cNvPr>
            <p:cNvGrpSpPr/>
            <p:nvPr/>
          </p:nvGrpSpPr>
          <p:grpSpPr>
            <a:xfrm>
              <a:off x="2815304" y="2194410"/>
              <a:ext cx="1361163" cy="172573"/>
              <a:chOff x="519470" y="3609298"/>
              <a:chExt cx="1361163" cy="172573"/>
            </a:xfrm>
          </p:grpSpPr>
          <p:sp>
            <p:nvSpPr>
              <p:cNvPr id="246" name="Прямоугольник 245">
                <a:extLst>
                  <a:ext uri="{FF2B5EF4-FFF2-40B4-BE49-F238E27FC236}">
                    <a16:creationId xmlns:a16="http://schemas.microsoft.com/office/drawing/2014/main" id="{31CB4B4B-8659-47C4-A163-74168B70DFD9}"/>
                  </a:ext>
                </a:extLst>
              </p:cNvPr>
              <p:cNvSpPr/>
              <p:nvPr/>
            </p:nvSpPr>
            <p:spPr bwMode="auto">
              <a:xfrm>
                <a:off x="519470" y="3609387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7" name="Прямоугольник 246">
                <a:extLst>
                  <a:ext uri="{FF2B5EF4-FFF2-40B4-BE49-F238E27FC236}">
                    <a16:creationId xmlns:a16="http://schemas.microsoft.com/office/drawing/2014/main" id="{B161C7A0-403C-4880-9963-B4A35AFA3E07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8" name="Прямоугольник 247">
                <a:extLst>
                  <a:ext uri="{FF2B5EF4-FFF2-40B4-BE49-F238E27FC236}">
                    <a16:creationId xmlns:a16="http://schemas.microsoft.com/office/drawing/2014/main" id="{A260F5A1-6A50-45D8-8354-39AC21FE707F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87%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9" name="Прямоугольник 248">
                <a:extLst>
                  <a:ext uri="{FF2B5EF4-FFF2-40B4-BE49-F238E27FC236}">
                    <a16:creationId xmlns:a16="http://schemas.microsoft.com/office/drawing/2014/main" id="{BBC6BBCB-E09E-44D9-913F-FE9BC460286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158" name="Группа 157">
            <a:extLst>
              <a:ext uri="{FF2B5EF4-FFF2-40B4-BE49-F238E27FC236}">
                <a16:creationId xmlns:a16="http://schemas.microsoft.com/office/drawing/2014/main" id="{BF062704-D3C3-438B-AC90-311BFA0805F0}"/>
              </a:ext>
            </a:extLst>
          </p:cNvPr>
          <p:cNvGrpSpPr/>
          <p:nvPr/>
        </p:nvGrpSpPr>
        <p:grpSpPr>
          <a:xfrm>
            <a:off x="2010510" y="1128444"/>
            <a:ext cx="1505719" cy="690108"/>
            <a:chOff x="1802847" y="1409099"/>
            <a:chExt cx="1361162" cy="667742"/>
          </a:xfrm>
        </p:grpSpPr>
        <p:sp>
          <p:nvSpPr>
            <p:cNvPr id="210" name="Text Box 182">
              <a:extLst>
                <a:ext uri="{FF2B5EF4-FFF2-40B4-BE49-F238E27FC236}">
                  <a16:creationId xmlns:a16="http://schemas.microsoft.com/office/drawing/2014/main" id="{5D53053C-B4D3-4E21-A8E8-7F732CAA36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29790" y="1409099"/>
              <a:ext cx="933634" cy="165232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Ейский район</a:t>
              </a:r>
            </a:p>
          </p:txBody>
        </p:sp>
        <p:sp>
          <p:nvSpPr>
            <p:cNvPr id="211" name="Прямоугольник 210">
              <a:extLst>
                <a:ext uri="{FF2B5EF4-FFF2-40B4-BE49-F238E27FC236}">
                  <a16:creationId xmlns:a16="http://schemas.microsoft.com/office/drawing/2014/main" id="{25FE4A3E-60DA-4B22-A339-C3647D514F83}"/>
                </a:ext>
              </a:extLst>
            </p:cNvPr>
            <p:cNvSpPr/>
            <p:nvPr/>
          </p:nvSpPr>
          <p:spPr bwMode="auto">
            <a:xfrm>
              <a:off x="2415655" y="1742331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2052/824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2" name="Прямоугольник 211">
              <a:extLst>
                <a:ext uri="{FF2B5EF4-FFF2-40B4-BE49-F238E27FC236}">
                  <a16:creationId xmlns:a16="http://schemas.microsoft.com/office/drawing/2014/main" id="{9F29184A-55D6-47BA-AD32-0769F635605B}"/>
                </a:ext>
              </a:extLst>
            </p:cNvPr>
            <p:cNvSpPr/>
            <p:nvPr/>
          </p:nvSpPr>
          <p:spPr>
            <a:xfrm>
              <a:off x="2419639" y="1914950"/>
              <a:ext cx="743786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31306/140838 </a:t>
              </a:r>
            </a:p>
          </p:txBody>
        </p:sp>
        <p:grpSp>
          <p:nvGrpSpPr>
            <p:cNvPr id="213" name="Группа 212">
              <a:extLst>
                <a:ext uri="{FF2B5EF4-FFF2-40B4-BE49-F238E27FC236}">
                  <a16:creationId xmlns:a16="http://schemas.microsoft.com/office/drawing/2014/main" id="{F9BFE0CE-F89A-486F-9C33-024C5BB10639}"/>
                </a:ext>
              </a:extLst>
            </p:cNvPr>
            <p:cNvGrpSpPr/>
            <p:nvPr/>
          </p:nvGrpSpPr>
          <p:grpSpPr>
            <a:xfrm>
              <a:off x="1802847" y="1567337"/>
              <a:ext cx="1361162" cy="177960"/>
              <a:chOff x="527196" y="3609966"/>
              <a:chExt cx="1361162" cy="177960"/>
            </a:xfrm>
          </p:grpSpPr>
          <p:sp>
            <p:nvSpPr>
              <p:cNvPr id="222" name="Прямоугольник 221">
                <a:extLst>
                  <a:ext uri="{FF2B5EF4-FFF2-40B4-BE49-F238E27FC236}">
                    <a16:creationId xmlns:a16="http://schemas.microsoft.com/office/drawing/2014/main" id="{EC95F4FF-6BD2-4F62-93BD-094A68F7EB5E}"/>
                  </a:ext>
                </a:extLst>
              </p:cNvPr>
              <p:cNvSpPr/>
              <p:nvPr/>
            </p:nvSpPr>
            <p:spPr bwMode="auto">
              <a:xfrm>
                <a:off x="527196" y="3609966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3" name="Прямоугольник 222">
                <a:extLst>
                  <a:ext uri="{FF2B5EF4-FFF2-40B4-BE49-F238E27FC236}">
                    <a16:creationId xmlns:a16="http://schemas.microsoft.com/office/drawing/2014/main" id="{3E2EA938-B2B2-4D97-BD62-1E0AE8ACB7F3}"/>
                  </a:ext>
                </a:extLst>
              </p:cNvPr>
              <p:cNvSpPr/>
              <p:nvPr/>
            </p:nvSpPr>
            <p:spPr bwMode="auto">
              <a:xfrm>
                <a:off x="1211440" y="3615442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4" name="Прямоугольник 223">
                <a:extLst>
                  <a:ext uri="{FF2B5EF4-FFF2-40B4-BE49-F238E27FC236}">
                    <a16:creationId xmlns:a16="http://schemas.microsoft.com/office/drawing/2014/main" id="{3C1385DC-DED0-48ED-93AD-4D47B130E872}"/>
                  </a:ext>
                </a:extLst>
              </p:cNvPr>
              <p:cNvSpPr/>
              <p:nvPr/>
            </p:nvSpPr>
            <p:spPr bwMode="auto">
              <a:xfrm>
                <a:off x="1547378" y="3615442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76%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5" name="Прямоугольник 224">
                <a:extLst>
                  <a:ext uri="{FF2B5EF4-FFF2-40B4-BE49-F238E27FC236}">
                    <a16:creationId xmlns:a16="http://schemas.microsoft.com/office/drawing/2014/main" id="{31BE0F5C-7D32-497A-94B6-CE38EA5CBAE9}"/>
                  </a:ext>
                </a:extLst>
              </p:cNvPr>
              <p:cNvSpPr/>
              <p:nvPr/>
            </p:nvSpPr>
            <p:spPr bwMode="auto">
              <a:xfrm>
                <a:off x="868176" y="3613627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62" name="Группа 161">
            <a:extLst>
              <a:ext uri="{FF2B5EF4-FFF2-40B4-BE49-F238E27FC236}">
                <a16:creationId xmlns:a16="http://schemas.microsoft.com/office/drawing/2014/main" id="{4162C2AF-E182-49C7-8CEA-82B46BFF54E9}"/>
              </a:ext>
            </a:extLst>
          </p:cNvPr>
          <p:cNvGrpSpPr/>
          <p:nvPr/>
        </p:nvGrpSpPr>
        <p:grpSpPr>
          <a:xfrm>
            <a:off x="330207" y="3379375"/>
            <a:ext cx="1509312" cy="695168"/>
            <a:chOff x="1314080" y="4106168"/>
            <a:chExt cx="1364409" cy="672638"/>
          </a:xfrm>
        </p:grpSpPr>
        <p:sp>
          <p:nvSpPr>
            <p:cNvPr id="163" name="Прямоугольник 162">
              <a:extLst>
                <a:ext uri="{FF2B5EF4-FFF2-40B4-BE49-F238E27FC236}">
                  <a16:creationId xmlns:a16="http://schemas.microsoft.com/office/drawing/2014/main" id="{80B65676-81A9-4900-8D3E-DDE2749BA9A5}"/>
                </a:ext>
              </a:extLst>
            </p:cNvPr>
            <p:cNvSpPr/>
            <p:nvPr/>
          </p:nvSpPr>
          <p:spPr bwMode="auto">
            <a:xfrm>
              <a:off x="1927807" y="4431299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1967/619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4" name="Прямоугольник 163">
              <a:extLst>
                <a:ext uri="{FF2B5EF4-FFF2-40B4-BE49-F238E27FC236}">
                  <a16:creationId xmlns:a16="http://schemas.microsoft.com/office/drawing/2014/main" id="{B671FC7A-F60A-479F-A579-1A6F223CBAE5}"/>
                </a:ext>
              </a:extLst>
            </p:cNvPr>
            <p:cNvSpPr/>
            <p:nvPr/>
          </p:nvSpPr>
          <p:spPr>
            <a:xfrm>
              <a:off x="1927807" y="4604072"/>
              <a:ext cx="747770" cy="17473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43427/120552</a:t>
              </a:r>
            </a:p>
          </p:txBody>
        </p:sp>
        <p:grpSp>
          <p:nvGrpSpPr>
            <p:cNvPr id="199" name="Группа 198">
              <a:extLst>
                <a:ext uri="{FF2B5EF4-FFF2-40B4-BE49-F238E27FC236}">
                  <a16:creationId xmlns:a16="http://schemas.microsoft.com/office/drawing/2014/main" id="{AA036511-8457-4BBF-AEFC-FF24C41810C3}"/>
                </a:ext>
              </a:extLst>
            </p:cNvPr>
            <p:cNvGrpSpPr/>
            <p:nvPr/>
          </p:nvGrpSpPr>
          <p:grpSpPr>
            <a:xfrm>
              <a:off x="1314080" y="4258815"/>
              <a:ext cx="1361163" cy="172484"/>
              <a:chOff x="519470" y="3609298"/>
              <a:chExt cx="1361163" cy="172484"/>
            </a:xfrm>
          </p:grpSpPr>
          <p:sp>
            <p:nvSpPr>
              <p:cNvPr id="200" name="Прямоугольник 199">
                <a:extLst>
                  <a:ext uri="{FF2B5EF4-FFF2-40B4-BE49-F238E27FC236}">
                    <a16:creationId xmlns:a16="http://schemas.microsoft.com/office/drawing/2014/main" id="{12529BC1-2574-40EE-A2C3-B93C56395FC5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1" name="Прямоугольник 200">
                <a:extLst>
                  <a:ext uri="{FF2B5EF4-FFF2-40B4-BE49-F238E27FC236}">
                    <a16:creationId xmlns:a16="http://schemas.microsoft.com/office/drawing/2014/main" id="{FC568329-79FE-4D24-ABD9-E062D266579F}"/>
                  </a:ext>
                </a:extLst>
              </p:cNvPr>
              <p:cNvSpPr/>
              <p:nvPr/>
            </p:nvSpPr>
            <p:spPr bwMode="auto">
              <a:xfrm>
                <a:off x="1205736" y="3611859"/>
                <a:ext cx="340980" cy="169769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" name="Прямоугольник 206">
                <a:extLst>
                  <a:ext uri="{FF2B5EF4-FFF2-40B4-BE49-F238E27FC236}">
                    <a16:creationId xmlns:a16="http://schemas.microsoft.com/office/drawing/2014/main" id="{EF41EAE9-83A6-4129-B80A-D828C393BC4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59%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" name="Прямоугольник 208">
                <a:extLst>
                  <a:ext uri="{FF2B5EF4-FFF2-40B4-BE49-F238E27FC236}">
                    <a16:creationId xmlns:a16="http://schemas.microsoft.com/office/drawing/2014/main" id="{3B02DE90-4EAB-4A59-8D77-B99DC5429CA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65" name="Text Box 182">
              <a:extLst>
                <a:ext uri="{FF2B5EF4-FFF2-40B4-BE49-F238E27FC236}">
                  <a16:creationId xmlns:a16="http://schemas.microsoft.com/office/drawing/2014/main" id="{1F204B18-AFF5-4FAC-AD63-6ECBAFF9FC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5254" y="4106168"/>
              <a:ext cx="1153235" cy="151584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 smtClean="0"/>
                <a:t>Темрюкский район</a:t>
              </a:r>
              <a:endParaRPr lang="ru-RU" altLang="ru-RU" dirty="0"/>
            </a:p>
          </p:txBody>
        </p:sp>
      </p:grpSp>
      <p:sp>
        <p:nvSpPr>
          <p:cNvPr id="133" name="TextBox 132"/>
          <p:cNvSpPr txBox="1"/>
          <p:nvPr/>
        </p:nvSpPr>
        <p:spPr>
          <a:xfrm>
            <a:off x="6193506" y="666589"/>
            <a:ext cx="2946103" cy="400108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000" dirty="0"/>
              <a:t>Прогноз </a:t>
            </a:r>
            <a:r>
              <a:rPr lang="ru-RU" sz="1000" dirty="0" smtClean="0"/>
              <a:t>порывов </a:t>
            </a:r>
            <a:r>
              <a:rPr lang="ru-RU" sz="1000" dirty="0"/>
              <a:t>ветра, м/с</a:t>
            </a:r>
          </a:p>
          <a:p>
            <a:r>
              <a:rPr lang="ru-RU" sz="1000" dirty="0"/>
              <a:t>на 18.00 </a:t>
            </a:r>
            <a:r>
              <a:rPr lang="ru-RU" sz="1000" dirty="0" smtClean="0"/>
              <a:t>20.02.2024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84768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84410"/>
            <a:ext cx="9144000" cy="6173590"/>
          </a:xfrm>
          <a:prstGeom prst="rect">
            <a:avLst/>
          </a:prstGeom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0" y="8210"/>
            <a:ext cx="9144000" cy="6762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МЕТЕООБСТАНОВКЕ</a:t>
            </a:r>
          </a:p>
          <a:p>
            <a:r>
              <a:rPr lang="ru-RU" sz="1200" dirty="0"/>
              <a:t>НА ТЕРРИТОРИИ  КРАСНОДАРСКОГО  КРАЯ</a:t>
            </a:r>
          </a:p>
          <a:p>
            <a:r>
              <a:rPr lang="ru-RU" sz="1200" dirty="0"/>
              <a:t>(использовались данные, представленные в информационном ресурсе погоды </a:t>
            </a:r>
            <a:r>
              <a:rPr lang="en-US" sz="1200" dirty="0"/>
              <a:t>Windy)</a:t>
            </a:r>
            <a:endParaRPr lang="ru-RU" sz="1200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1168014" y="4568449"/>
            <a:ext cx="1049080" cy="283709"/>
          </a:xfrm>
          <a:prstGeom prst="rect">
            <a:avLst/>
          </a:prstGeom>
          <a:solidFill>
            <a:srgbClr val="4ADFE6">
              <a:alpha val="76000"/>
            </a:srgbClr>
          </a:solidFill>
          <a:ln w="6350"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1200" dirty="0"/>
              <a:t>Черное море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3857317" y="2641011"/>
            <a:ext cx="1207363" cy="145070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Ростов-на-Дону</a:t>
            </a: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3863950" y="3679735"/>
            <a:ext cx="790112" cy="165317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Краснодар</a:t>
            </a:r>
            <a:endParaRPr lang="ru-RU" altLang="ru-RU" dirty="0"/>
          </a:p>
        </p:txBody>
      </p:sp>
      <p:sp>
        <p:nvSpPr>
          <p:cNvPr id="37" name="Text Box 182"/>
          <p:cNvSpPr txBox="1">
            <a:spLocks noChangeArrowheads="1"/>
          </p:cNvSpPr>
          <p:nvPr/>
        </p:nvSpPr>
        <p:spPr bwMode="auto">
          <a:xfrm>
            <a:off x="4210162" y="4413773"/>
            <a:ext cx="501671" cy="167561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Сочи</a:t>
            </a:r>
            <a:endParaRPr lang="ru-RU" alt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7481068" y="952809"/>
            <a:ext cx="1519126" cy="461663"/>
          </a:xfrm>
          <a:prstGeom prst="rect">
            <a:avLst/>
          </a:prstGeom>
          <a:solidFill>
            <a:schemeClr val="accent2">
              <a:lumMod val="40000"/>
              <a:lumOff val="6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</a:t>
            </a:r>
            <a:r>
              <a:rPr lang="ru-RU" dirty="0" smtClean="0"/>
              <a:t>высокого </a:t>
            </a:r>
            <a:r>
              <a:rPr lang="ru-RU" dirty="0"/>
              <a:t>давления </a:t>
            </a:r>
            <a:r>
              <a:rPr lang="en-US" dirty="0"/>
              <a:t>L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10129929" y="3309542"/>
            <a:ext cx="1519126" cy="461663"/>
          </a:xfrm>
          <a:prstGeom prst="rect">
            <a:avLst/>
          </a:prstGeom>
          <a:solidFill>
            <a:schemeClr val="accent1">
              <a:lumMod val="60000"/>
              <a:lumOff val="4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низкого давления </a:t>
            </a:r>
            <a:r>
              <a:rPr lang="en-US" dirty="0"/>
              <a:t>L</a:t>
            </a:r>
            <a:endParaRPr lang="ru-RU" dirty="0"/>
          </a:p>
        </p:txBody>
      </p:sp>
      <p:sp>
        <p:nvSpPr>
          <p:cNvPr id="44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4865325" flipH="1">
            <a:off x="10925770" y="4094954"/>
            <a:ext cx="446919" cy="299962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4901051" flipH="1" flipV="1">
            <a:off x="10209895" y="1059279"/>
            <a:ext cx="231661" cy="710386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0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5400000" flipH="1" flipV="1">
            <a:off x="4309499" y="4645004"/>
            <a:ext cx="210815" cy="447191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1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7257134" flipV="1">
            <a:off x="3810433" y="4500263"/>
            <a:ext cx="547276" cy="350154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2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7092839" flipV="1">
            <a:off x="4562335" y="4105918"/>
            <a:ext cx="228796" cy="52244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3428" y="5531770"/>
            <a:ext cx="1519126" cy="461663"/>
          </a:xfrm>
          <a:prstGeom prst="rect">
            <a:avLst/>
          </a:prstGeom>
          <a:solidFill>
            <a:schemeClr val="accent2">
              <a:lumMod val="40000"/>
              <a:lumOff val="6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</a:t>
            </a:r>
            <a:r>
              <a:rPr lang="ru-RU" dirty="0" smtClean="0"/>
              <a:t>высокого </a:t>
            </a:r>
            <a:r>
              <a:rPr lang="ru-RU" dirty="0"/>
              <a:t>давления </a:t>
            </a:r>
            <a:r>
              <a:rPr lang="en-US" dirty="0"/>
              <a:t>L</a:t>
            </a:r>
            <a:endParaRPr lang="ru-RU" dirty="0"/>
          </a:p>
        </p:txBody>
      </p:sp>
      <p:sp>
        <p:nvSpPr>
          <p:cNvPr id="19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8518944">
            <a:off x="5398104" y="2080160"/>
            <a:ext cx="451758" cy="32797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2225623" flipH="1" flipV="1">
            <a:off x="1178422" y="3941333"/>
            <a:ext cx="340804" cy="496925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1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6754998" flipH="1" flipV="1">
            <a:off x="2992433" y="4081915"/>
            <a:ext cx="373203" cy="405490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4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7805075" flipH="1" flipV="1">
            <a:off x="3267491" y="3001548"/>
            <a:ext cx="340804" cy="496925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5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7257134" flipV="1">
            <a:off x="5991138" y="3448261"/>
            <a:ext cx="547276" cy="350154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3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7" t="17000" r="7917" b="5000"/>
          <a:stretch/>
        </p:blipFill>
        <p:spPr bwMode="auto">
          <a:xfrm>
            <a:off x="-6352" y="0"/>
            <a:ext cx="915035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39257" y="860961"/>
            <a:ext cx="5769763" cy="910689"/>
          </a:xfrm>
          <a:prstGeom prst="rect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сильного ветра с порывами прогнозируется возникновение чрезвычайных ситуаций (происшествий), связанных с нарушением условий жизнедеятельности населения, повреждением (обрывом) ЛЭП и линий связи, нарушениями в системе ЖКХ.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-5703"/>
            <a:ext cx="9144000" cy="66968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34952" tIns="17477" rIns="34952" bIns="17477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ПРОВЕДЕНИЕ РАСЧЕТОВ ДЛЯ ОРГАНИЗАЦИИ НОРМАЛЬНЫХ УСЛОВИЙ </a:t>
            </a:r>
          </a:p>
          <a:p>
            <a:r>
              <a:rPr lang="ru-RU" sz="1200" dirty="0"/>
              <a:t>ЖИЗНЕДЕЯТЕЛЬНОСТИ НАСЕЛЕНИЯ</a:t>
            </a:r>
          </a:p>
          <a:p>
            <a:r>
              <a:rPr lang="ru-RU" sz="1200" dirty="0"/>
              <a:t>(с использованием программно-расчетных комплексов)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343462" y="187876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</a:t>
            </a:r>
          </a:p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потребности питьевой воды</a:t>
            </a:r>
          </a:p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 водообеспечения человека в сутки при малой физической активности (с энергозатратами до 5,0-105 Дж/ч (120 ккал/ч)) для различных видов водопотребления и режимов водообеспечения: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360003" y="443872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Вывод: 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организации трехразового подвоза воды (одна автоцистерна будет  подвозить воду 3 раза в день по 4 000 л) необходимо привлечь 7 автоцистерн водоизмещением    4 000 л для обеспечения питьевой водой и 14 автоцистерн для обеспечения водой для приготовления пищи и умывания.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id="{B08D1396-4F65-4736-A42C-664F28640426}"/>
                  </a:ext>
                </a:extLst>
              </p:cNvPr>
              <p:cNvSpPr/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solidFill>
                <a:srgbClr val="00B0F0"/>
              </a:solidFill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𝑁𝐴𝑛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𝑛𝐴</m:t>
                          </m:r>
                          <m:sSup>
                            <m:sSup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+5.5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</m:d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/>
                        </a:rPr>
                        <m:t>1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,6</m:t>
                      </m:r>
                    </m:oMath>
                  </m:oMathPara>
                </a14:m>
                <a:endParaRPr lang="ru-RU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B08D1396-4F65-4736-A42C-664F286404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2222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3399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58" y="637635"/>
            <a:ext cx="9137605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4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7495" y="-19199"/>
            <a:ext cx="9151479" cy="68837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ПРОВЕДЕНИЮ ПРЕВЕНТИВНЫХ МЕРОПРИЯТИЙ </a:t>
            </a:r>
          </a:p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СИЛЬНОМУ ВЕТРУ НА ТЕРРИТОРИИ КРАСНОДАРСКОГО КРАЯ</a:t>
            </a:r>
          </a:p>
        </p:txBody>
      </p:sp>
      <p:sp>
        <p:nvSpPr>
          <p:cNvPr id="229" name="Прямоугольник 228"/>
          <p:cNvSpPr/>
          <p:nvPr/>
        </p:nvSpPr>
        <p:spPr>
          <a:xfrm>
            <a:off x="1049791" y="1102885"/>
            <a:ext cx="7063212" cy="383181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Довести прогноз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Провести, при необходимости (в соответствии с прогнозной информацией), заседания комиссии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предупреждению и ликвидации чрезвычайных ситуаций и обеспечению пожарной безопасности по вопросам предупреждения возможных чрезвычайных ситуаций (происшествий), обусловленных неблагоприятным прогнозом,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введением режима повышенной готовности.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Поддерживать в постоянной готовности системы оповещения населения, при необходимости провести оповещение населения о возможном возникновении ЧС и происшествий;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Проверить готовность специальной техники, аварийно-спасательных и аварийно-восстановительных бригад муниципального звена территориальной подсистемы РСЧС в случае реагирования на возможные чрезвычайные ситуации (происшествия);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Поддерживать на необходимом уровне запасы материальных и финансовых ресурсов для ликвидации чрезвычайных ситуаций;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Усилить контроль за регистрацией групп туристов, направляющихся в горные районы, и обеспечить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достоверной информацией о метеоусловиях на маршрутах;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Организовать подготовительные работы по проведению эвакуации людей и материальных ценностей,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провести заблаговременную 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Другие мероприятия с учетом особенностей территории, прогнозной информации и складывающейся оперативной обстановки.</a:t>
            </a:r>
          </a:p>
        </p:txBody>
      </p:sp>
      <p:sp>
        <p:nvSpPr>
          <p:cNvPr id="230" name="Прямоугольник 229"/>
          <p:cNvSpPr/>
          <p:nvPr/>
        </p:nvSpPr>
        <p:spPr>
          <a:xfrm>
            <a:off x="1049791" y="859315"/>
            <a:ext cx="7063212" cy="24897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315782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583591</TotalTime>
  <Words>832</Words>
  <Application>Microsoft Office PowerPoint</Application>
  <PresentationFormat>Экран (4:3)</PresentationFormat>
  <Paragraphs>211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ARM_9</cp:lastModifiedBy>
  <cp:revision>29653</cp:revision>
  <cp:lastPrinted>2024-02-06T14:23:42Z</cp:lastPrinted>
  <dcterms:created xsi:type="dcterms:W3CDTF">2014-09-08T13:21:12Z</dcterms:created>
  <dcterms:modified xsi:type="dcterms:W3CDTF">2024-02-19T11:52:08Z</dcterms:modified>
</cp:coreProperties>
</file>