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13" r:id="rId2"/>
    <p:sldId id="323" r:id="rId3"/>
    <p:sldId id="319" r:id="rId4"/>
    <p:sldId id="321" r:id="rId5"/>
    <p:sldId id="317" r:id="rId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3" autoAdjust="0"/>
  </p:normalViewPr>
  <p:slideViewPr>
    <p:cSldViewPr>
      <p:cViewPr varScale="1">
        <p:scale>
          <a:sx n="106" d="100"/>
          <a:sy n="106" d="100"/>
        </p:scale>
        <p:origin x="130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53BB898A-7A5B-4A76-A56B-6605E731EC25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A8AAC702-323F-4583-B240-6D60BF821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39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974" y="274415"/>
            <a:ext cx="8230054" cy="5853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153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2153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2153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74DE01-F9B8-4D72-BA41-9FB359C46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12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641"/>
            <a:ext cx="9144000" cy="618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16" name="Group 82"/>
          <p:cNvGrpSpPr>
            <a:grpSpLocks/>
          </p:cNvGrpSpPr>
          <p:nvPr/>
        </p:nvGrpSpPr>
        <p:grpSpPr bwMode="auto">
          <a:xfrm>
            <a:off x="1565392" y="3869987"/>
            <a:ext cx="323850" cy="371475"/>
            <a:chOff x="2607" y="5208"/>
            <a:chExt cx="847" cy="913"/>
          </a:xfrm>
        </p:grpSpPr>
        <p:sp>
          <p:nvSpPr>
            <p:cNvPr id="64560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61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62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4517" name="Group 82"/>
          <p:cNvGrpSpPr>
            <a:grpSpLocks/>
          </p:cNvGrpSpPr>
          <p:nvPr/>
        </p:nvGrpSpPr>
        <p:grpSpPr bwMode="auto">
          <a:xfrm>
            <a:off x="2174935" y="4370770"/>
            <a:ext cx="323850" cy="373062"/>
            <a:chOff x="2607" y="5208"/>
            <a:chExt cx="847" cy="913"/>
          </a:xfrm>
        </p:grpSpPr>
        <p:sp>
          <p:nvSpPr>
            <p:cNvPr id="64557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58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9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4518" name="Group 82"/>
          <p:cNvGrpSpPr>
            <a:grpSpLocks/>
          </p:cNvGrpSpPr>
          <p:nvPr/>
        </p:nvGrpSpPr>
        <p:grpSpPr bwMode="auto">
          <a:xfrm>
            <a:off x="3098188" y="4713709"/>
            <a:ext cx="323850" cy="371475"/>
            <a:chOff x="2607" y="5208"/>
            <a:chExt cx="847" cy="913"/>
          </a:xfrm>
        </p:grpSpPr>
        <p:sp>
          <p:nvSpPr>
            <p:cNvPr id="64554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55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6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4519" name="Group 82"/>
          <p:cNvGrpSpPr>
            <a:grpSpLocks/>
          </p:cNvGrpSpPr>
          <p:nvPr/>
        </p:nvGrpSpPr>
        <p:grpSpPr bwMode="auto">
          <a:xfrm>
            <a:off x="4211960" y="5149055"/>
            <a:ext cx="323850" cy="399257"/>
            <a:chOff x="2607" y="5208"/>
            <a:chExt cx="847" cy="913"/>
          </a:xfrm>
        </p:grpSpPr>
        <p:sp>
          <p:nvSpPr>
            <p:cNvPr id="64551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52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3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aphicFrame>
        <p:nvGraphicFramePr>
          <p:cNvPr id="785" name="Group 308"/>
          <p:cNvGraphicFramePr>
            <a:graphicFrameLocks noGrp="1"/>
          </p:cNvGraphicFramePr>
          <p:nvPr/>
        </p:nvGraphicFramePr>
        <p:xfrm>
          <a:off x="4787900" y="1520825"/>
          <a:ext cx="3081338" cy="1187450"/>
        </p:xfrm>
        <a:graphic>
          <a:graphicData uri="http://schemas.openxmlformats.org/drawingml/2006/table">
            <a:tbl>
              <a:tblPr/>
              <a:tblGrid>
                <a:gridCol w="3081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745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случае выхода смерчей на сушу в зоне ЧС могут оказаться 265 населенных пунктов количество населения 1130199 чел. , 922 СЗО,  188 ПОО, 3192 трансформаторных подстанций, более 320 учреждений курортного комплекса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7350" marR="77350" marT="41138" marB="411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4526" name="Oval 344"/>
          <p:cNvSpPr>
            <a:spLocks noChangeArrowheads="1"/>
          </p:cNvSpPr>
          <p:nvPr/>
        </p:nvSpPr>
        <p:spPr bwMode="auto">
          <a:xfrm rot="2051285">
            <a:off x="1949244" y="3769372"/>
            <a:ext cx="2183421" cy="749592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27" name="Oval 344"/>
          <p:cNvSpPr>
            <a:spLocks noChangeArrowheads="1"/>
          </p:cNvSpPr>
          <p:nvPr/>
        </p:nvSpPr>
        <p:spPr bwMode="auto">
          <a:xfrm rot="2051285">
            <a:off x="4315088" y="4969638"/>
            <a:ext cx="1724889" cy="649746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655" name="Text Box 10"/>
          <p:cNvSpPr txBox="1">
            <a:spLocks noChangeArrowheads="1"/>
          </p:cNvSpPr>
          <p:nvPr/>
        </p:nvSpPr>
        <p:spPr bwMode="auto">
          <a:xfrm>
            <a:off x="-11113" y="-15875"/>
            <a:ext cx="9155113" cy="68074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РИСКИ ВОЗНИКНОВЕНИЯ ЧС В РЕЗУЛЬТАТЕ ВОЗНИКНОВЕНИЯ СМЕРЧЕЙ</a:t>
            </a:r>
          </a:p>
          <a:p>
            <a:r>
              <a:rPr lang="ru-RU" altLang="ru-RU" dirty="0"/>
              <a:t>НА ТЕРРИТОРИИ КРАСНОДАРСКОГО КРАЯ</a:t>
            </a:r>
          </a:p>
        </p:txBody>
      </p:sp>
      <p:grpSp>
        <p:nvGrpSpPr>
          <p:cNvPr id="581" name="Group 139"/>
          <p:cNvGrpSpPr>
            <a:grpSpLocks/>
          </p:cNvGrpSpPr>
          <p:nvPr/>
        </p:nvGrpSpPr>
        <p:grpSpPr bwMode="auto">
          <a:xfrm>
            <a:off x="35496" y="5085184"/>
            <a:ext cx="1835830" cy="1731962"/>
            <a:chOff x="0" y="2434"/>
            <a:chExt cx="1619" cy="1527"/>
          </a:xfrm>
          <a:solidFill>
            <a:schemeClr val="accent1"/>
          </a:solidFill>
        </p:grpSpPr>
        <p:sp>
          <p:nvSpPr>
            <p:cNvPr id="582" name="Rectangle 36"/>
            <p:cNvSpPr>
              <a:spLocks noChangeArrowheads="1"/>
            </p:cNvSpPr>
            <p:nvPr/>
          </p:nvSpPr>
          <p:spPr bwMode="auto">
            <a:xfrm>
              <a:off x="0" y="2434"/>
              <a:ext cx="1619" cy="15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86" tIns="32643" rIns="65286" bIns="3264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/>
            </a:p>
          </p:txBody>
        </p:sp>
        <p:sp>
          <p:nvSpPr>
            <p:cNvPr id="583" name="Text Box 37"/>
            <p:cNvSpPr txBox="1">
              <a:spLocks noChangeArrowheads="1"/>
            </p:cNvSpPr>
            <p:nvPr/>
          </p:nvSpPr>
          <p:spPr bwMode="auto">
            <a:xfrm>
              <a:off x="0" y="2434"/>
              <a:ext cx="1619" cy="1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06" tIns="25706" rIns="25706" bIns="25706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05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  <a:endPara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" name="Text Box 965"/>
            <p:cNvSpPr txBox="1">
              <a:spLocks noChangeArrowheads="1"/>
            </p:cNvSpPr>
            <p:nvPr/>
          </p:nvSpPr>
          <p:spPr bwMode="auto">
            <a:xfrm>
              <a:off x="421" y="2779"/>
              <a:ext cx="1198" cy="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155" tIns="28079" rIns="56155" bIns="280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Смерч, направления его движения </a:t>
              </a:r>
            </a:p>
          </p:txBody>
        </p:sp>
        <p:grpSp>
          <p:nvGrpSpPr>
            <p:cNvPr id="585" name="Group 69"/>
            <p:cNvGrpSpPr>
              <a:grpSpLocks/>
            </p:cNvGrpSpPr>
            <p:nvPr/>
          </p:nvGrpSpPr>
          <p:grpSpPr bwMode="auto">
            <a:xfrm>
              <a:off x="31" y="3212"/>
              <a:ext cx="334" cy="141"/>
              <a:chOff x="3433" y="3431"/>
              <a:chExt cx="334" cy="141"/>
            </a:xfrm>
            <a:grpFill/>
          </p:grpSpPr>
          <p:sp>
            <p:nvSpPr>
              <p:cNvPr id="589" name="Rectangle 70"/>
              <p:cNvSpPr>
                <a:spLocks noChangeArrowheads="1"/>
              </p:cNvSpPr>
              <p:nvPr/>
            </p:nvSpPr>
            <p:spPr bwMode="auto">
              <a:xfrm>
                <a:off x="3433" y="3431"/>
                <a:ext cx="334" cy="141"/>
              </a:xfrm>
              <a:prstGeom prst="rect">
                <a:avLst/>
              </a:prstGeom>
              <a:grp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65136" tIns="32565" rIns="65136" bIns="32565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590" name="Rectangle 74"/>
              <p:cNvSpPr>
                <a:spLocks noChangeArrowheads="1"/>
              </p:cNvSpPr>
              <p:nvPr/>
            </p:nvSpPr>
            <p:spPr bwMode="auto">
              <a:xfrm>
                <a:off x="3475" y="3453"/>
                <a:ext cx="243" cy="1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" tIns="9047" rIns="9047" bIns="9047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600" b="1" dirty="0"/>
                  <a:t>СПВР</a:t>
                </a:r>
                <a:endParaRPr lang="ru-RU" altLang="ru-RU" dirty="0"/>
              </a:p>
            </p:txBody>
          </p:sp>
        </p:grpSp>
        <p:sp>
          <p:nvSpPr>
            <p:cNvPr id="586" name="Rectangle 170"/>
            <p:cNvSpPr>
              <a:spLocks noChangeArrowheads="1"/>
            </p:cNvSpPr>
            <p:nvPr/>
          </p:nvSpPr>
          <p:spPr bwMode="auto">
            <a:xfrm>
              <a:off x="430" y="3160"/>
              <a:ext cx="1189" cy="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Стационарный пункт</a:t>
              </a:r>
            </a:p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временного размещения</a:t>
              </a:r>
            </a:p>
          </p:txBody>
        </p:sp>
        <p:sp>
          <p:nvSpPr>
            <p:cNvPr id="587" name="Rectangle 171"/>
            <p:cNvSpPr>
              <a:spLocks noChangeArrowheads="1"/>
            </p:cNvSpPr>
            <p:nvPr/>
          </p:nvSpPr>
          <p:spPr bwMode="auto">
            <a:xfrm>
              <a:off x="68" y="3604"/>
              <a:ext cx="281" cy="1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0465" tIns="20232" rIns="40465" bIns="2023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600" u="sng" dirty="0">
                  <a:latin typeface="Times New Roman" pitchFamily="18" charset="0"/>
                </a:rPr>
                <a:t>ГБ №1</a:t>
              </a:r>
            </a:p>
            <a:p>
              <a:pPr algn="ctr" eaLnBrk="1" hangingPunct="1">
                <a:defRPr/>
              </a:pPr>
              <a:r>
                <a:rPr lang="ru-RU" altLang="ru-RU" sz="600" dirty="0">
                  <a:latin typeface="Times New Roman" pitchFamily="18" charset="0"/>
                </a:rPr>
                <a:t>825</a:t>
              </a:r>
              <a:endParaRPr lang="ru-RU" altLang="ru-RU" sz="1200" dirty="0"/>
            </a:p>
          </p:txBody>
        </p:sp>
        <p:sp>
          <p:nvSpPr>
            <p:cNvPr id="588" name="Rectangle 176"/>
            <p:cNvSpPr>
              <a:spLocks noChangeArrowheads="1"/>
            </p:cNvSpPr>
            <p:nvPr/>
          </p:nvSpPr>
          <p:spPr bwMode="auto">
            <a:xfrm>
              <a:off x="488" y="3551"/>
              <a:ext cx="1004" cy="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Городская больница</a:t>
              </a:r>
            </a:p>
          </p:txBody>
        </p:sp>
      </p:grpSp>
      <p:grpSp>
        <p:nvGrpSpPr>
          <p:cNvPr id="64530" name="Group 82"/>
          <p:cNvGrpSpPr>
            <a:grpSpLocks/>
          </p:cNvGrpSpPr>
          <p:nvPr/>
        </p:nvGrpSpPr>
        <p:grpSpPr bwMode="auto">
          <a:xfrm>
            <a:off x="82550" y="5548313"/>
            <a:ext cx="336550" cy="249237"/>
            <a:chOff x="2607" y="5208"/>
            <a:chExt cx="847" cy="913"/>
          </a:xfrm>
        </p:grpSpPr>
        <p:sp>
          <p:nvSpPr>
            <p:cNvPr id="64548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49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0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595" name="Group 104"/>
          <p:cNvGrpSpPr>
            <a:grpSpLocks/>
          </p:cNvGrpSpPr>
          <p:nvPr/>
        </p:nvGrpSpPr>
        <p:grpSpPr bwMode="auto">
          <a:xfrm>
            <a:off x="150813" y="6216650"/>
            <a:ext cx="219075" cy="155575"/>
            <a:chOff x="1066" y="2387"/>
            <a:chExt cx="255" cy="216"/>
          </a:xfrm>
        </p:grpSpPr>
        <p:sp>
          <p:nvSpPr>
            <p:cNvPr id="64545" name="AutoShape 105"/>
            <p:cNvSpPr>
              <a:spLocks noChangeArrowheads="1"/>
            </p:cNvSpPr>
            <p:nvPr/>
          </p:nvSpPr>
          <p:spPr bwMode="auto">
            <a:xfrm>
              <a:off x="1066" y="2387"/>
              <a:ext cx="255" cy="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4546" name="Rectangle 106"/>
            <p:cNvSpPr>
              <a:spLocks noChangeArrowheads="1"/>
            </p:cNvSpPr>
            <p:nvPr/>
          </p:nvSpPr>
          <p:spPr bwMode="auto">
            <a:xfrm>
              <a:off x="1066" y="2469"/>
              <a:ext cx="255" cy="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4547" name="AutoShape 10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64" y="2405"/>
              <a:ext cx="60" cy="55"/>
            </a:xfrm>
            <a:prstGeom prst="plus">
              <a:avLst>
                <a:gd name="adj" fmla="val 40875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64532" name="Прямоугольник 1"/>
          <p:cNvSpPr>
            <a:spLocks noChangeArrowheads="1"/>
          </p:cNvSpPr>
          <p:nvPr/>
        </p:nvSpPr>
        <p:spPr bwMode="auto">
          <a:xfrm>
            <a:off x="2128837" y="3284984"/>
            <a:ext cx="682625" cy="2159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АНАПА</a:t>
            </a:r>
          </a:p>
        </p:txBody>
      </p:sp>
      <p:sp>
        <p:nvSpPr>
          <p:cNvPr id="64533" name="Прямоугольник 600"/>
          <p:cNvSpPr>
            <a:spLocks noChangeArrowheads="1"/>
          </p:cNvSpPr>
          <p:nvPr/>
        </p:nvSpPr>
        <p:spPr bwMode="auto">
          <a:xfrm>
            <a:off x="3014476" y="3721357"/>
            <a:ext cx="1322388" cy="2238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НОВОРОССИЙСК</a:t>
            </a:r>
          </a:p>
        </p:txBody>
      </p:sp>
      <p:sp>
        <p:nvSpPr>
          <p:cNvPr id="64534" name="Прямоугольник 601"/>
          <p:cNvSpPr>
            <a:spLocks noChangeArrowheads="1"/>
          </p:cNvSpPr>
          <p:nvPr/>
        </p:nvSpPr>
        <p:spPr bwMode="auto">
          <a:xfrm>
            <a:off x="3677405" y="4102358"/>
            <a:ext cx="1058863" cy="21431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ГЕЛЕНДЖИК</a:t>
            </a:r>
          </a:p>
        </p:txBody>
      </p:sp>
      <p:sp>
        <p:nvSpPr>
          <p:cNvPr id="64535" name="Прямоугольник 602"/>
          <p:cNvSpPr>
            <a:spLocks noChangeArrowheads="1"/>
          </p:cNvSpPr>
          <p:nvPr/>
        </p:nvSpPr>
        <p:spPr bwMode="auto">
          <a:xfrm>
            <a:off x="5802973" y="5149056"/>
            <a:ext cx="765175" cy="2540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ТУАПСЕ</a:t>
            </a:r>
          </a:p>
        </p:txBody>
      </p:sp>
      <p:sp>
        <p:nvSpPr>
          <p:cNvPr id="64536" name="Прямоугольник 604"/>
          <p:cNvSpPr>
            <a:spLocks noChangeArrowheads="1"/>
          </p:cNvSpPr>
          <p:nvPr/>
        </p:nvSpPr>
        <p:spPr bwMode="auto">
          <a:xfrm>
            <a:off x="7236296" y="6351588"/>
            <a:ext cx="657225" cy="2555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СОЧИ</a:t>
            </a:r>
          </a:p>
        </p:txBody>
      </p:sp>
      <p:grpSp>
        <p:nvGrpSpPr>
          <p:cNvPr id="64538" name="Group 82"/>
          <p:cNvGrpSpPr>
            <a:grpSpLocks/>
          </p:cNvGrpSpPr>
          <p:nvPr/>
        </p:nvGrpSpPr>
        <p:grpSpPr bwMode="auto">
          <a:xfrm>
            <a:off x="4716016" y="5805264"/>
            <a:ext cx="323850" cy="373062"/>
            <a:chOff x="2607" y="5208"/>
            <a:chExt cx="847" cy="913"/>
          </a:xfrm>
        </p:grpSpPr>
        <p:sp>
          <p:nvSpPr>
            <p:cNvPr id="64539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40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1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5116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28840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179"/>
          <p:cNvSpPr txBox="1">
            <a:spLocks noChangeArrowheads="1"/>
          </p:cNvSpPr>
          <p:nvPr/>
        </p:nvSpPr>
        <p:spPr bwMode="auto">
          <a:xfrm>
            <a:off x="6875463" y="6016625"/>
            <a:ext cx="2222500" cy="790575"/>
          </a:xfrm>
          <a:prstGeom prst="rect">
            <a:avLst/>
          </a:prstGeom>
          <a:solidFill>
            <a:srgbClr val="FFFF00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lIns="25694" tIns="25694" rIns="25694" bIns="25694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0225" indent="-20320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15975" indent="-163513" defTabSz="91281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143000" indent="-163513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470025" indent="-1635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9272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3844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8416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2988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В зону ЧС могут попасть могут  попасть: 51 населенный пункт, количество населения 156728 чел. , 142СЗО,  7 ПОО, 586.ТП.</a:t>
            </a:r>
          </a:p>
        </p:txBody>
      </p:sp>
      <p:grpSp>
        <p:nvGrpSpPr>
          <p:cNvPr id="65540" name="Group 82"/>
          <p:cNvGrpSpPr>
            <a:grpSpLocks/>
          </p:cNvGrpSpPr>
          <p:nvPr/>
        </p:nvGrpSpPr>
        <p:grpSpPr bwMode="auto">
          <a:xfrm>
            <a:off x="3484137" y="3438927"/>
            <a:ext cx="384175" cy="414337"/>
            <a:chOff x="2607" y="5208"/>
            <a:chExt cx="847" cy="913"/>
          </a:xfrm>
        </p:grpSpPr>
        <p:sp>
          <p:nvSpPr>
            <p:cNvPr id="65561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5562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63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5541" name="Group 82"/>
          <p:cNvGrpSpPr>
            <a:grpSpLocks/>
          </p:cNvGrpSpPr>
          <p:nvPr/>
        </p:nvGrpSpPr>
        <p:grpSpPr bwMode="auto">
          <a:xfrm>
            <a:off x="4357191" y="5448720"/>
            <a:ext cx="384175" cy="414338"/>
            <a:chOff x="2607" y="5208"/>
            <a:chExt cx="847" cy="913"/>
          </a:xfrm>
        </p:grpSpPr>
        <p:sp>
          <p:nvSpPr>
            <p:cNvPr id="65558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5559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60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sp>
        <p:nvSpPr>
          <p:cNvPr id="145" name="Text Box 10"/>
          <p:cNvSpPr txBox="1">
            <a:spLocks noChangeArrowheads="1"/>
          </p:cNvSpPr>
          <p:nvPr/>
        </p:nvSpPr>
        <p:spPr bwMode="auto">
          <a:xfrm>
            <a:off x="-11113" y="-15875"/>
            <a:ext cx="9155113" cy="68074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РИСКИ ВОЗНИКНОВЕНИЯ ЧС В РЕЗУЛЬТАТЕ ВОЗНИКНОВЕНИЯ СМЕРЧЕЙ</a:t>
            </a:r>
          </a:p>
          <a:p>
            <a:r>
              <a:rPr lang="ru-RU" altLang="ru-RU" dirty="0"/>
              <a:t>НА ТЕРРИТОРИИ МО Г. АНАПА, КРАСНОДАРСКОГО КРАЯ</a:t>
            </a:r>
          </a:p>
        </p:txBody>
      </p:sp>
      <p:grpSp>
        <p:nvGrpSpPr>
          <p:cNvPr id="65543" name="Group 82"/>
          <p:cNvGrpSpPr>
            <a:grpSpLocks/>
          </p:cNvGrpSpPr>
          <p:nvPr/>
        </p:nvGrpSpPr>
        <p:grpSpPr bwMode="auto">
          <a:xfrm>
            <a:off x="4067944" y="4509120"/>
            <a:ext cx="384175" cy="414338"/>
            <a:chOff x="2607" y="5208"/>
            <a:chExt cx="847" cy="913"/>
          </a:xfrm>
        </p:grpSpPr>
        <p:sp>
          <p:nvSpPr>
            <p:cNvPr id="65555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5556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57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sp>
        <p:nvSpPr>
          <p:cNvPr id="65544" name="Прямоугольник 151"/>
          <p:cNvSpPr>
            <a:spLocks noChangeArrowheads="1"/>
          </p:cNvSpPr>
          <p:nvPr/>
        </p:nvSpPr>
        <p:spPr bwMode="auto">
          <a:xfrm>
            <a:off x="5670847" y="3330977"/>
            <a:ext cx="682625" cy="2159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АНАПА</a:t>
            </a:r>
          </a:p>
        </p:txBody>
      </p:sp>
      <p:grpSp>
        <p:nvGrpSpPr>
          <p:cNvPr id="36" name="Group 139"/>
          <p:cNvGrpSpPr>
            <a:grpSpLocks/>
          </p:cNvGrpSpPr>
          <p:nvPr/>
        </p:nvGrpSpPr>
        <p:grpSpPr bwMode="auto">
          <a:xfrm>
            <a:off x="35496" y="5085184"/>
            <a:ext cx="1835830" cy="1731962"/>
            <a:chOff x="0" y="2434"/>
            <a:chExt cx="1619" cy="1527"/>
          </a:xfrm>
          <a:solidFill>
            <a:schemeClr val="accent1"/>
          </a:solidFill>
        </p:grpSpPr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0" y="2434"/>
              <a:ext cx="1619" cy="15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86" tIns="32643" rIns="65286" bIns="3264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/>
            </a:p>
          </p:txBody>
        </p:sp>
        <p:sp>
          <p:nvSpPr>
            <p:cNvPr id="38" name="Text Box 37"/>
            <p:cNvSpPr txBox="1">
              <a:spLocks noChangeArrowheads="1"/>
            </p:cNvSpPr>
            <p:nvPr/>
          </p:nvSpPr>
          <p:spPr bwMode="auto">
            <a:xfrm>
              <a:off x="0" y="2434"/>
              <a:ext cx="1619" cy="1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06" tIns="25706" rIns="25706" bIns="25706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05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  <a:endPara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 Box 965"/>
            <p:cNvSpPr txBox="1">
              <a:spLocks noChangeArrowheads="1"/>
            </p:cNvSpPr>
            <p:nvPr/>
          </p:nvSpPr>
          <p:spPr bwMode="auto">
            <a:xfrm>
              <a:off x="421" y="2779"/>
              <a:ext cx="1198" cy="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155" tIns="28079" rIns="56155" bIns="280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Смерч, направления его движения </a:t>
              </a:r>
            </a:p>
          </p:txBody>
        </p:sp>
        <p:grpSp>
          <p:nvGrpSpPr>
            <p:cNvPr id="40" name="Group 69"/>
            <p:cNvGrpSpPr>
              <a:grpSpLocks/>
            </p:cNvGrpSpPr>
            <p:nvPr/>
          </p:nvGrpSpPr>
          <p:grpSpPr bwMode="auto">
            <a:xfrm>
              <a:off x="31" y="3212"/>
              <a:ext cx="334" cy="141"/>
              <a:chOff x="3433" y="3431"/>
              <a:chExt cx="334" cy="141"/>
            </a:xfrm>
            <a:grpFill/>
          </p:grpSpPr>
          <p:sp>
            <p:nvSpPr>
              <p:cNvPr id="44" name="Rectangle 70"/>
              <p:cNvSpPr>
                <a:spLocks noChangeArrowheads="1"/>
              </p:cNvSpPr>
              <p:nvPr/>
            </p:nvSpPr>
            <p:spPr bwMode="auto">
              <a:xfrm>
                <a:off x="3433" y="3431"/>
                <a:ext cx="334" cy="141"/>
              </a:xfrm>
              <a:prstGeom prst="rect">
                <a:avLst/>
              </a:prstGeom>
              <a:grp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65136" tIns="32565" rIns="65136" bIns="32565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45" name="Rectangle 74"/>
              <p:cNvSpPr>
                <a:spLocks noChangeArrowheads="1"/>
              </p:cNvSpPr>
              <p:nvPr/>
            </p:nvSpPr>
            <p:spPr bwMode="auto">
              <a:xfrm>
                <a:off x="3475" y="3453"/>
                <a:ext cx="243" cy="1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" tIns="9047" rIns="9047" bIns="9047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600" b="1" dirty="0"/>
                  <a:t>СПВР</a:t>
                </a:r>
                <a:endParaRPr lang="ru-RU" altLang="ru-RU" dirty="0"/>
              </a:p>
            </p:txBody>
          </p:sp>
        </p:grpSp>
        <p:sp>
          <p:nvSpPr>
            <p:cNvPr id="41" name="Rectangle 170"/>
            <p:cNvSpPr>
              <a:spLocks noChangeArrowheads="1"/>
            </p:cNvSpPr>
            <p:nvPr/>
          </p:nvSpPr>
          <p:spPr bwMode="auto">
            <a:xfrm>
              <a:off x="430" y="3160"/>
              <a:ext cx="1189" cy="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Стационарный пункт</a:t>
              </a:r>
            </a:p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временного размещения</a:t>
              </a:r>
            </a:p>
          </p:txBody>
        </p:sp>
        <p:sp>
          <p:nvSpPr>
            <p:cNvPr id="42" name="Rectangle 171"/>
            <p:cNvSpPr>
              <a:spLocks noChangeArrowheads="1"/>
            </p:cNvSpPr>
            <p:nvPr/>
          </p:nvSpPr>
          <p:spPr bwMode="auto">
            <a:xfrm>
              <a:off x="68" y="3604"/>
              <a:ext cx="281" cy="1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0465" tIns="20232" rIns="40465" bIns="2023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600" u="sng" dirty="0">
                  <a:latin typeface="Times New Roman" pitchFamily="18" charset="0"/>
                </a:rPr>
                <a:t>ГБ №1</a:t>
              </a:r>
            </a:p>
            <a:p>
              <a:pPr algn="ctr" eaLnBrk="1" hangingPunct="1">
                <a:defRPr/>
              </a:pPr>
              <a:r>
                <a:rPr lang="ru-RU" altLang="ru-RU" sz="600" dirty="0">
                  <a:latin typeface="Times New Roman" pitchFamily="18" charset="0"/>
                </a:rPr>
                <a:t>825</a:t>
              </a:r>
              <a:endParaRPr lang="ru-RU" altLang="ru-RU" sz="1200" dirty="0"/>
            </a:p>
          </p:txBody>
        </p:sp>
        <p:sp>
          <p:nvSpPr>
            <p:cNvPr id="43" name="Rectangle 176"/>
            <p:cNvSpPr>
              <a:spLocks noChangeArrowheads="1"/>
            </p:cNvSpPr>
            <p:nvPr/>
          </p:nvSpPr>
          <p:spPr bwMode="auto">
            <a:xfrm>
              <a:off x="488" y="3551"/>
              <a:ext cx="1004" cy="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Городская больница</a:t>
              </a:r>
            </a:p>
          </p:txBody>
        </p:sp>
      </p:grpSp>
      <p:grpSp>
        <p:nvGrpSpPr>
          <p:cNvPr id="65546" name="Group 82"/>
          <p:cNvGrpSpPr>
            <a:grpSpLocks/>
          </p:cNvGrpSpPr>
          <p:nvPr/>
        </p:nvGrpSpPr>
        <p:grpSpPr bwMode="auto">
          <a:xfrm>
            <a:off x="82550" y="5548313"/>
            <a:ext cx="336550" cy="249237"/>
            <a:chOff x="2607" y="5208"/>
            <a:chExt cx="847" cy="913"/>
          </a:xfrm>
        </p:grpSpPr>
        <p:sp>
          <p:nvSpPr>
            <p:cNvPr id="65552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5553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54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50" name="Group 104"/>
          <p:cNvGrpSpPr>
            <a:grpSpLocks/>
          </p:cNvGrpSpPr>
          <p:nvPr/>
        </p:nvGrpSpPr>
        <p:grpSpPr bwMode="auto">
          <a:xfrm>
            <a:off x="150813" y="6216650"/>
            <a:ext cx="219075" cy="155575"/>
            <a:chOff x="1066" y="2387"/>
            <a:chExt cx="255" cy="216"/>
          </a:xfrm>
        </p:grpSpPr>
        <p:sp>
          <p:nvSpPr>
            <p:cNvPr id="65549" name="AutoShape 105"/>
            <p:cNvSpPr>
              <a:spLocks noChangeArrowheads="1"/>
            </p:cNvSpPr>
            <p:nvPr/>
          </p:nvSpPr>
          <p:spPr bwMode="auto">
            <a:xfrm>
              <a:off x="1066" y="2387"/>
              <a:ext cx="255" cy="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5550" name="Rectangle 106"/>
            <p:cNvSpPr>
              <a:spLocks noChangeArrowheads="1"/>
            </p:cNvSpPr>
            <p:nvPr/>
          </p:nvSpPr>
          <p:spPr bwMode="auto">
            <a:xfrm>
              <a:off x="1066" y="2469"/>
              <a:ext cx="255" cy="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5551" name="AutoShape 10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64" y="2405"/>
              <a:ext cx="60" cy="55"/>
            </a:xfrm>
            <a:prstGeom prst="plus">
              <a:avLst>
                <a:gd name="adj" fmla="val 40875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65548" name="Oval 344"/>
          <p:cNvSpPr>
            <a:spLocks noChangeArrowheads="1"/>
          </p:cNvSpPr>
          <p:nvPr/>
        </p:nvSpPr>
        <p:spPr bwMode="auto">
          <a:xfrm rot="3807546">
            <a:off x="2991580" y="4054676"/>
            <a:ext cx="3705225" cy="760442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" y="647117"/>
            <a:ext cx="9143261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Group 139"/>
          <p:cNvGrpSpPr>
            <a:grpSpLocks/>
          </p:cNvGrpSpPr>
          <p:nvPr/>
        </p:nvGrpSpPr>
        <p:grpSpPr bwMode="auto">
          <a:xfrm>
            <a:off x="35496" y="5085184"/>
            <a:ext cx="1835830" cy="1731962"/>
            <a:chOff x="0" y="2434"/>
            <a:chExt cx="1619" cy="1527"/>
          </a:xfrm>
          <a:solidFill>
            <a:schemeClr val="bg1"/>
          </a:solidFill>
        </p:grpSpPr>
        <p:sp>
          <p:nvSpPr>
            <p:cNvPr id="65" name="Rectangle 36"/>
            <p:cNvSpPr>
              <a:spLocks noChangeArrowheads="1"/>
            </p:cNvSpPr>
            <p:nvPr/>
          </p:nvSpPr>
          <p:spPr bwMode="auto">
            <a:xfrm>
              <a:off x="0" y="2434"/>
              <a:ext cx="1619" cy="15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86" tIns="32643" rIns="65286" bIns="3264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/>
            </a:p>
          </p:txBody>
        </p:sp>
        <p:sp>
          <p:nvSpPr>
            <p:cNvPr id="66" name="Text Box 37"/>
            <p:cNvSpPr txBox="1">
              <a:spLocks noChangeArrowheads="1"/>
            </p:cNvSpPr>
            <p:nvPr/>
          </p:nvSpPr>
          <p:spPr bwMode="auto">
            <a:xfrm>
              <a:off x="0" y="2434"/>
              <a:ext cx="1619" cy="1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06" tIns="25706" rIns="25706" bIns="25706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05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  <a:endPara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 Box 965"/>
            <p:cNvSpPr txBox="1">
              <a:spLocks noChangeArrowheads="1"/>
            </p:cNvSpPr>
            <p:nvPr/>
          </p:nvSpPr>
          <p:spPr bwMode="auto">
            <a:xfrm>
              <a:off x="421" y="2779"/>
              <a:ext cx="1198" cy="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155" tIns="28079" rIns="56155" bIns="280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Смерч, направления его движения </a:t>
              </a:r>
            </a:p>
          </p:txBody>
        </p:sp>
        <p:grpSp>
          <p:nvGrpSpPr>
            <p:cNvPr id="68" name="Group 69"/>
            <p:cNvGrpSpPr>
              <a:grpSpLocks/>
            </p:cNvGrpSpPr>
            <p:nvPr/>
          </p:nvGrpSpPr>
          <p:grpSpPr bwMode="auto">
            <a:xfrm>
              <a:off x="31" y="3212"/>
              <a:ext cx="334" cy="141"/>
              <a:chOff x="3433" y="3431"/>
              <a:chExt cx="334" cy="141"/>
            </a:xfrm>
            <a:grpFill/>
          </p:grpSpPr>
          <p:sp>
            <p:nvSpPr>
              <p:cNvPr id="72" name="Rectangle 70"/>
              <p:cNvSpPr>
                <a:spLocks noChangeArrowheads="1"/>
              </p:cNvSpPr>
              <p:nvPr/>
            </p:nvSpPr>
            <p:spPr bwMode="auto">
              <a:xfrm>
                <a:off x="3433" y="3431"/>
                <a:ext cx="334" cy="141"/>
              </a:xfrm>
              <a:prstGeom prst="rect">
                <a:avLst/>
              </a:prstGeom>
              <a:grp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65136" tIns="32565" rIns="65136" bIns="32565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73" name="Rectangle 74"/>
              <p:cNvSpPr>
                <a:spLocks noChangeArrowheads="1"/>
              </p:cNvSpPr>
              <p:nvPr/>
            </p:nvSpPr>
            <p:spPr bwMode="auto">
              <a:xfrm>
                <a:off x="3475" y="3453"/>
                <a:ext cx="243" cy="1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" tIns="9047" rIns="9047" bIns="9047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600" b="1" dirty="0"/>
                  <a:t>СПВР</a:t>
                </a:r>
                <a:endParaRPr lang="ru-RU" altLang="ru-RU" dirty="0"/>
              </a:p>
            </p:txBody>
          </p:sp>
        </p:grpSp>
        <p:sp>
          <p:nvSpPr>
            <p:cNvPr id="69" name="Rectangle 170"/>
            <p:cNvSpPr>
              <a:spLocks noChangeArrowheads="1"/>
            </p:cNvSpPr>
            <p:nvPr/>
          </p:nvSpPr>
          <p:spPr bwMode="auto">
            <a:xfrm>
              <a:off x="430" y="3160"/>
              <a:ext cx="1189" cy="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Стационарный пункт</a:t>
              </a:r>
            </a:p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временного размещения</a:t>
              </a:r>
            </a:p>
          </p:txBody>
        </p:sp>
        <p:sp>
          <p:nvSpPr>
            <p:cNvPr id="70" name="Rectangle 171"/>
            <p:cNvSpPr>
              <a:spLocks noChangeArrowheads="1"/>
            </p:cNvSpPr>
            <p:nvPr/>
          </p:nvSpPr>
          <p:spPr bwMode="auto">
            <a:xfrm>
              <a:off x="68" y="3604"/>
              <a:ext cx="281" cy="1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0465" tIns="20232" rIns="40465" bIns="2023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600" u="sng" dirty="0">
                  <a:latin typeface="Times New Roman" pitchFamily="18" charset="0"/>
                </a:rPr>
                <a:t>ГБ №1</a:t>
              </a:r>
            </a:p>
            <a:p>
              <a:pPr algn="ctr" eaLnBrk="1" hangingPunct="1">
                <a:defRPr/>
              </a:pPr>
              <a:r>
                <a:rPr lang="ru-RU" altLang="ru-RU" sz="600" dirty="0">
                  <a:latin typeface="Times New Roman" pitchFamily="18" charset="0"/>
                </a:rPr>
                <a:t>825</a:t>
              </a:r>
              <a:endParaRPr lang="ru-RU" altLang="ru-RU" sz="1200" dirty="0"/>
            </a:p>
          </p:txBody>
        </p:sp>
        <p:sp>
          <p:nvSpPr>
            <p:cNvPr id="71" name="Rectangle 176"/>
            <p:cNvSpPr>
              <a:spLocks noChangeArrowheads="1"/>
            </p:cNvSpPr>
            <p:nvPr/>
          </p:nvSpPr>
          <p:spPr bwMode="auto">
            <a:xfrm>
              <a:off x="488" y="3551"/>
              <a:ext cx="1004" cy="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Городская больница</a:t>
              </a:r>
            </a:p>
          </p:txBody>
        </p:sp>
      </p:grpSp>
      <p:grpSp>
        <p:nvGrpSpPr>
          <p:cNvPr id="67588" name="Group 82"/>
          <p:cNvGrpSpPr>
            <a:grpSpLocks/>
          </p:cNvGrpSpPr>
          <p:nvPr/>
        </p:nvGrpSpPr>
        <p:grpSpPr bwMode="auto">
          <a:xfrm>
            <a:off x="82550" y="5548313"/>
            <a:ext cx="336550" cy="249237"/>
            <a:chOff x="2607" y="5208"/>
            <a:chExt cx="847" cy="913"/>
          </a:xfrm>
        </p:grpSpPr>
        <p:sp>
          <p:nvSpPr>
            <p:cNvPr id="67609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7610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611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78" name="Group 104"/>
          <p:cNvGrpSpPr>
            <a:grpSpLocks/>
          </p:cNvGrpSpPr>
          <p:nvPr/>
        </p:nvGrpSpPr>
        <p:grpSpPr bwMode="auto">
          <a:xfrm>
            <a:off x="150813" y="6216650"/>
            <a:ext cx="219075" cy="155575"/>
            <a:chOff x="1066" y="2387"/>
            <a:chExt cx="255" cy="216"/>
          </a:xfrm>
        </p:grpSpPr>
        <p:sp>
          <p:nvSpPr>
            <p:cNvPr id="67606" name="AutoShape 105"/>
            <p:cNvSpPr>
              <a:spLocks noChangeArrowheads="1"/>
            </p:cNvSpPr>
            <p:nvPr/>
          </p:nvSpPr>
          <p:spPr bwMode="auto">
            <a:xfrm>
              <a:off x="1066" y="2387"/>
              <a:ext cx="255" cy="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7607" name="Rectangle 106"/>
            <p:cNvSpPr>
              <a:spLocks noChangeArrowheads="1"/>
            </p:cNvSpPr>
            <p:nvPr/>
          </p:nvSpPr>
          <p:spPr bwMode="auto">
            <a:xfrm>
              <a:off x="1066" y="2469"/>
              <a:ext cx="255" cy="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7608" name="AutoShape 10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64" y="2405"/>
              <a:ext cx="60" cy="55"/>
            </a:xfrm>
            <a:prstGeom prst="plus">
              <a:avLst>
                <a:gd name="adj" fmla="val 40875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83" name="Text Box 10"/>
          <p:cNvSpPr txBox="1">
            <a:spLocks noChangeArrowheads="1"/>
          </p:cNvSpPr>
          <p:nvPr/>
        </p:nvSpPr>
        <p:spPr bwMode="auto">
          <a:xfrm>
            <a:off x="0" y="-26988"/>
            <a:ext cx="9144000" cy="68074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РИСКИ ВОЗНИКНОВЕНИЯ ЧС В РЕЗУЛЬТАТЕ ВОЗНИКНОВЕНИЯ СМЕРЧЕЙ</a:t>
            </a:r>
          </a:p>
          <a:p>
            <a:r>
              <a:rPr lang="ru-RU" altLang="ru-RU" dirty="0"/>
              <a:t>НА ТЕРРИТОРИИ МО Г. ГЕЛЕНДЖИК, КРАСНОДАРСКОГО КРАЯ</a:t>
            </a:r>
          </a:p>
        </p:txBody>
      </p:sp>
      <p:grpSp>
        <p:nvGrpSpPr>
          <p:cNvPr id="67591" name="Group 82"/>
          <p:cNvGrpSpPr>
            <a:grpSpLocks/>
          </p:cNvGrpSpPr>
          <p:nvPr/>
        </p:nvGrpSpPr>
        <p:grpSpPr bwMode="auto">
          <a:xfrm>
            <a:off x="1475656" y="3689633"/>
            <a:ext cx="384175" cy="414338"/>
            <a:chOff x="2607" y="5208"/>
            <a:chExt cx="847" cy="913"/>
          </a:xfrm>
        </p:grpSpPr>
        <p:sp>
          <p:nvSpPr>
            <p:cNvPr id="67603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7604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605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7592" name="Group 82"/>
          <p:cNvGrpSpPr>
            <a:grpSpLocks/>
          </p:cNvGrpSpPr>
          <p:nvPr/>
        </p:nvGrpSpPr>
        <p:grpSpPr bwMode="auto">
          <a:xfrm>
            <a:off x="2123728" y="4382814"/>
            <a:ext cx="384175" cy="414338"/>
            <a:chOff x="2607" y="5208"/>
            <a:chExt cx="847" cy="913"/>
          </a:xfrm>
        </p:grpSpPr>
        <p:sp>
          <p:nvSpPr>
            <p:cNvPr id="67600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7601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602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7593" name="Group 82"/>
          <p:cNvGrpSpPr>
            <a:grpSpLocks/>
          </p:cNvGrpSpPr>
          <p:nvPr/>
        </p:nvGrpSpPr>
        <p:grpSpPr bwMode="auto">
          <a:xfrm>
            <a:off x="371401" y="2420888"/>
            <a:ext cx="384175" cy="414338"/>
            <a:chOff x="2607" y="5208"/>
            <a:chExt cx="847" cy="913"/>
          </a:xfrm>
        </p:grpSpPr>
        <p:sp>
          <p:nvSpPr>
            <p:cNvPr id="67597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7598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599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sp>
        <p:nvSpPr>
          <p:cNvPr id="67594" name="Прямоугольник 95"/>
          <p:cNvSpPr>
            <a:spLocks noChangeArrowheads="1"/>
          </p:cNvSpPr>
          <p:nvPr/>
        </p:nvSpPr>
        <p:spPr bwMode="auto">
          <a:xfrm>
            <a:off x="4025900" y="3033713"/>
            <a:ext cx="1050925" cy="2254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1363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1413" indent="-228600" defTabSz="14747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8613" indent="-228600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ГЕЛЕНДЖИК</a:t>
            </a:r>
          </a:p>
        </p:txBody>
      </p:sp>
      <p:sp>
        <p:nvSpPr>
          <p:cNvPr id="67595" name="Text Box 179"/>
          <p:cNvSpPr txBox="1">
            <a:spLocks noChangeArrowheads="1"/>
          </p:cNvSpPr>
          <p:nvPr/>
        </p:nvSpPr>
        <p:spPr bwMode="auto">
          <a:xfrm>
            <a:off x="6875463" y="6021388"/>
            <a:ext cx="2222500" cy="790575"/>
          </a:xfrm>
          <a:prstGeom prst="rect">
            <a:avLst/>
          </a:prstGeom>
          <a:solidFill>
            <a:srgbClr val="FFFF00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lIns="25694" tIns="25694" rIns="25694" bIns="25694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30225" indent="-20320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815975" indent="-163513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143000" indent="-163513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470025" indent="-1635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19272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3844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8416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2988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В зону ЧС могут попасть могут  попасть: 21 населенный пункт, количество населения 103523 чел. , 154СЗО,  7 ПОО, 376.ТП.</a:t>
            </a:r>
          </a:p>
        </p:txBody>
      </p:sp>
      <p:sp>
        <p:nvSpPr>
          <p:cNvPr id="67596" name="Oval 344"/>
          <p:cNvSpPr>
            <a:spLocks noChangeArrowheads="1"/>
          </p:cNvSpPr>
          <p:nvPr/>
        </p:nvSpPr>
        <p:spPr bwMode="auto">
          <a:xfrm rot="2754019">
            <a:off x="100981" y="3260977"/>
            <a:ext cx="3745656" cy="56521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6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752"/>
            <a:ext cx="9144000" cy="628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3" name="Group 82"/>
          <p:cNvGrpSpPr>
            <a:grpSpLocks/>
          </p:cNvGrpSpPr>
          <p:nvPr/>
        </p:nvGrpSpPr>
        <p:grpSpPr bwMode="auto">
          <a:xfrm>
            <a:off x="4572000" y="6439506"/>
            <a:ext cx="384175" cy="414338"/>
            <a:chOff x="2607" y="5208"/>
            <a:chExt cx="847" cy="913"/>
          </a:xfrm>
        </p:grpSpPr>
        <p:sp>
          <p:nvSpPr>
            <p:cNvPr id="66585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6586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87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6564" name="Group 82"/>
          <p:cNvGrpSpPr>
            <a:grpSpLocks/>
          </p:cNvGrpSpPr>
          <p:nvPr/>
        </p:nvGrpSpPr>
        <p:grpSpPr bwMode="auto">
          <a:xfrm>
            <a:off x="5541508" y="5743996"/>
            <a:ext cx="384175" cy="414337"/>
            <a:chOff x="2607" y="5208"/>
            <a:chExt cx="847" cy="913"/>
          </a:xfrm>
        </p:grpSpPr>
        <p:sp>
          <p:nvSpPr>
            <p:cNvPr id="66582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6583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84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6565" name="Group 82"/>
          <p:cNvGrpSpPr>
            <a:grpSpLocks/>
          </p:cNvGrpSpPr>
          <p:nvPr/>
        </p:nvGrpSpPr>
        <p:grpSpPr bwMode="auto">
          <a:xfrm>
            <a:off x="3042292" y="6275711"/>
            <a:ext cx="384175" cy="414337"/>
            <a:chOff x="2607" y="5208"/>
            <a:chExt cx="847" cy="913"/>
          </a:xfrm>
        </p:grpSpPr>
        <p:sp>
          <p:nvSpPr>
            <p:cNvPr id="66579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6580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81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sp>
        <p:nvSpPr>
          <p:cNvPr id="160" name="Text Box 10"/>
          <p:cNvSpPr txBox="1">
            <a:spLocks noChangeArrowheads="1"/>
          </p:cNvSpPr>
          <p:nvPr/>
        </p:nvSpPr>
        <p:spPr bwMode="auto">
          <a:xfrm>
            <a:off x="0" y="-26988"/>
            <a:ext cx="9144000" cy="68074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РИСКИ ВОЗНИКНОВЕНИЯ ЧС В РЕЗУЛЬТАТЕ ВОЗНИКНОВЕНИЯ СМЕРЧЕЙ</a:t>
            </a:r>
          </a:p>
          <a:p>
            <a:r>
              <a:rPr lang="ru-RU" altLang="ru-RU" dirty="0"/>
              <a:t>НА ТЕРРИТОРИИ МО Г. НОВОРОССИЙСК, КРАСНОДАРСКОГО КРАЯ</a:t>
            </a:r>
          </a:p>
        </p:txBody>
      </p:sp>
      <p:sp>
        <p:nvSpPr>
          <p:cNvPr id="66567" name="Прямоугольник 160"/>
          <p:cNvSpPr>
            <a:spLocks noChangeArrowheads="1"/>
          </p:cNvSpPr>
          <p:nvPr/>
        </p:nvSpPr>
        <p:spPr bwMode="auto">
          <a:xfrm>
            <a:off x="4192588" y="3511550"/>
            <a:ext cx="1328737" cy="2254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НОВОРОССИЙСК</a:t>
            </a:r>
          </a:p>
        </p:txBody>
      </p:sp>
      <p:grpSp>
        <p:nvGrpSpPr>
          <p:cNvPr id="36" name="Group 139"/>
          <p:cNvGrpSpPr>
            <a:grpSpLocks/>
          </p:cNvGrpSpPr>
          <p:nvPr/>
        </p:nvGrpSpPr>
        <p:grpSpPr bwMode="auto">
          <a:xfrm>
            <a:off x="35496" y="5085184"/>
            <a:ext cx="1835830" cy="1731962"/>
            <a:chOff x="0" y="2434"/>
            <a:chExt cx="1619" cy="1527"/>
          </a:xfrm>
          <a:solidFill>
            <a:schemeClr val="accent1"/>
          </a:solidFill>
        </p:grpSpPr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0" y="2434"/>
              <a:ext cx="1619" cy="15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86" tIns="32643" rIns="65286" bIns="3264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/>
            </a:p>
          </p:txBody>
        </p:sp>
        <p:sp>
          <p:nvSpPr>
            <p:cNvPr id="38" name="Text Box 37"/>
            <p:cNvSpPr txBox="1">
              <a:spLocks noChangeArrowheads="1"/>
            </p:cNvSpPr>
            <p:nvPr/>
          </p:nvSpPr>
          <p:spPr bwMode="auto">
            <a:xfrm>
              <a:off x="0" y="2434"/>
              <a:ext cx="1619" cy="1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06" tIns="25706" rIns="25706" bIns="25706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05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  <a:endPara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 Box 965"/>
            <p:cNvSpPr txBox="1">
              <a:spLocks noChangeArrowheads="1"/>
            </p:cNvSpPr>
            <p:nvPr/>
          </p:nvSpPr>
          <p:spPr bwMode="auto">
            <a:xfrm>
              <a:off x="421" y="2779"/>
              <a:ext cx="1198" cy="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155" tIns="28079" rIns="56155" bIns="280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Смерч, направления его движения </a:t>
              </a:r>
            </a:p>
          </p:txBody>
        </p:sp>
        <p:grpSp>
          <p:nvGrpSpPr>
            <p:cNvPr id="40" name="Group 69"/>
            <p:cNvGrpSpPr>
              <a:grpSpLocks/>
            </p:cNvGrpSpPr>
            <p:nvPr/>
          </p:nvGrpSpPr>
          <p:grpSpPr bwMode="auto">
            <a:xfrm>
              <a:off x="31" y="3212"/>
              <a:ext cx="334" cy="141"/>
              <a:chOff x="3433" y="3431"/>
              <a:chExt cx="334" cy="141"/>
            </a:xfrm>
            <a:grpFill/>
          </p:grpSpPr>
          <p:sp>
            <p:nvSpPr>
              <p:cNvPr id="44" name="Rectangle 70"/>
              <p:cNvSpPr>
                <a:spLocks noChangeArrowheads="1"/>
              </p:cNvSpPr>
              <p:nvPr/>
            </p:nvSpPr>
            <p:spPr bwMode="auto">
              <a:xfrm>
                <a:off x="3433" y="3431"/>
                <a:ext cx="334" cy="141"/>
              </a:xfrm>
              <a:prstGeom prst="rect">
                <a:avLst/>
              </a:prstGeom>
              <a:grp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65136" tIns="32565" rIns="65136" bIns="32565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45" name="Rectangle 74"/>
              <p:cNvSpPr>
                <a:spLocks noChangeArrowheads="1"/>
              </p:cNvSpPr>
              <p:nvPr/>
            </p:nvSpPr>
            <p:spPr bwMode="auto">
              <a:xfrm>
                <a:off x="3475" y="3453"/>
                <a:ext cx="243" cy="1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" tIns="9047" rIns="9047" bIns="9047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600" b="1" dirty="0"/>
                  <a:t>СПВР</a:t>
                </a:r>
                <a:endParaRPr lang="ru-RU" altLang="ru-RU" dirty="0"/>
              </a:p>
            </p:txBody>
          </p:sp>
        </p:grpSp>
        <p:sp>
          <p:nvSpPr>
            <p:cNvPr id="41" name="Rectangle 170"/>
            <p:cNvSpPr>
              <a:spLocks noChangeArrowheads="1"/>
            </p:cNvSpPr>
            <p:nvPr/>
          </p:nvSpPr>
          <p:spPr bwMode="auto">
            <a:xfrm>
              <a:off x="430" y="3160"/>
              <a:ext cx="1189" cy="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Стационарный пункт</a:t>
              </a:r>
            </a:p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временного размещения</a:t>
              </a:r>
            </a:p>
          </p:txBody>
        </p:sp>
        <p:sp>
          <p:nvSpPr>
            <p:cNvPr id="42" name="Rectangle 171"/>
            <p:cNvSpPr>
              <a:spLocks noChangeArrowheads="1"/>
            </p:cNvSpPr>
            <p:nvPr/>
          </p:nvSpPr>
          <p:spPr bwMode="auto">
            <a:xfrm>
              <a:off x="68" y="3604"/>
              <a:ext cx="281" cy="1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0465" tIns="20232" rIns="40465" bIns="2023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600" u="sng" dirty="0">
                  <a:latin typeface="Times New Roman" pitchFamily="18" charset="0"/>
                </a:rPr>
                <a:t>ГБ №1</a:t>
              </a:r>
            </a:p>
            <a:p>
              <a:pPr algn="ctr" eaLnBrk="1" hangingPunct="1">
                <a:defRPr/>
              </a:pPr>
              <a:r>
                <a:rPr lang="ru-RU" altLang="ru-RU" sz="600" dirty="0">
                  <a:latin typeface="Times New Roman" pitchFamily="18" charset="0"/>
                </a:rPr>
                <a:t>825</a:t>
              </a:r>
              <a:endParaRPr lang="ru-RU" altLang="ru-RU" sz="1200" dirty="0"/>
            </a:p>
          </p:txBody>
        </p:sp>
        <p:sp>
          <p:nvSpPr>
            <p:cNvPr id="43" name="Rectangle 176"/>
            <p:cNvSpPr>
              <a:spLocks noChangeArrowheads="1"/>
            </p:cNvSpPr>
            <p:nvPr/>
          </p:nvSpPr>
          <p:spPr bwMode="auto">
            <a:xfrm>
              <a:off x="488" y="3551"/>
              <a:ext cx="1004" cy="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Городская больница</a:t>
              </a:r>
            </a:p>
          </p:txBody>
        </p:sp>
      </p:grpSp>
      <p:grpSp>
        <p:nvGrpSpPr>
          <p:cNvPr id="66569" name="Group 82"/>
          <p:cNvGrpSpPr>
            <a:grpSpLocks/>
          </p:cNvGrpSpPr>
          <p:nvPr/>
        </p:nvGrpSpPr>
        <p:grpSpPr bwMode="auto">
          <a:xfrm>
            <a:off x="82550" y="5548313"/>
            <a:ext cx="336550" cy="249237"/>
            <a:chOff x="2607" y="5208"/>
            <a:chExt cx="847" cy="913"/>
          </a:xfrm>
        </p:grpSpPr>
        <p:sp>
          <p:nvSpPr>
            <p:cNvPr id="66576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6577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78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50" name="Group 104"/>
          <p:cNvGrpSpPr>
            <a:grpSpLocks/>
          </p:cNvGrpSpPr>
          <p:nvPr/>
        </p:nvGrpSpPr>
        <p:grpSpPr bwMode="auto">
          <a:xfrm>
            <a:off x="150813" y="6216650"/>
            <a:ext cx="219075" cy="155575"/>
            <a:chOff x="1066" y="2387"/>
            <a:chExt cx="255" cy="216"/>
          </a:xfrm>
        </p:grpSpPr>
        <p:sp>
          <p:nvSpPr>
            <p:cNvPr id="66573" name="AutoShape 105"/>
            <p:cNvSpPr>
              <a:spLocks noChangeArrowheads="1"/>
            </p:cNvSpPr>
            <p:nvPr/>
          </p:nvSpPr>
          <p:spPr bwMode="auto">
            <a:xfrm>
              <a:off x="1066" y="2387"/>
              <a:ext cx="255" cy="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6574" name="Rectangle 106"/>
            <p:cNvSpPr>
              <a:spLocks noChangeArrowheads="1"/>
            </p:cNvSpPr>
            <p:nvPr/>
          </p:nvSpPr>
          <p:spPr bwMode="auto">
            <a:xfrm>
              <a:off x="1066" y="2469"/>
              <a:ext cx="255" cy="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6575" name="AutoShape 10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64" y="2405"/>
              <a:ext cx="60" cy="55"/>
            </a:xfrm>
            <a:prstGeom prst="plus">
              <a:avLst>
                <a:gd name="adj" fmla="val 40875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66571" name="Text Box 179"/>
          <p:cNvSpPr txBox="1">
            <a:spLocks noChangeArrowheads="1"/>
          </p:cNvSpPr>
          <p:nvPr/>
        </p:nvSpPr>
        <p:spPr bwMode="auto">
          <a:xfrm>
            <a:off x="6886575" y="6021388"/>
            <a:ext cx="2222500" cy="790575"/>
          </a:xfrm>
          <a:prstGeom prst="rect">
            <a:avLst/>
          </a:prstGeom>
          <a:solidFill>
            <a:srgbClr val="FFFF00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lIns="25694" tIns="25694" rIns="25694" bIns="25694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0225" indent="-20320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15975" indent="-163513" defTabSz="91281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143000" indent="-163513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470025" indent="-1635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9272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3844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8416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2988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В зону ЧС могут попасть могут  попасть: 25 населенных пунктов, количество населения 246266 чел. , 2СЗО,  37 ПОО, 534.ТП.</a:t>
            </a:r>
          </a:p>
        </p:txBody>
      </p:sp>
      <p:sp>
        <p:nvSpPr>
          <p:cNvPr id="66572" name="Oval 344"/>
          <p:cNvSpPr>
            <a:spLocks noChangeArrowheads="1"/>
          </p:cNvSpPr>
          <p:nvPr/>
        </p:nvSpPr>
        <p:spPr bwMode="auto">
          <a:xfrm rot="-210422">
            <a:off x="2507444" y="5783446"/>
            <a:ext cx="4022725" cy="897243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3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" y="620688"/>
            <a:ext cx="9144000" cy="622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2378075"/>
            <a:ext cx="131763" cy="3429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50" tIns="32625" rIns="65250" bIns="32625" anchor="ctr">
            <a:spAutoFit/>
          </a:bodyPr>
          <a:lstStyle/>
          <a:p>
            <a:pPr defTabSz="651852">
              <a:defRPr/>
            </a:pPr>
            <a:endParaRPr lang="ru-RU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69636" name="Group 82"/>
          <p:cNvGrpSpPr>
            <a:grpSpLocks/>
          </p:cNvGrpSpPr>
          <p:nvPr/>
        </p:nvGrpSpPr>
        <p:grpSpPr bwMode="auto">
          <a:xfrm rot="21056874">
            <a:off x="1586941" y="3923124"/>
            <a:ext cx="384175" cy="414338"/>
            <a:chOff x="2607" y="5208"/>
            <a:chExt cx="847" cy="913"/>
          </a:xfrm>
        </p:grpSpPr>
        <p:sp>
          <p:nvSpPr>
            <p:cNvPr id="18803" name="Freeform 83"/>
            <p:cNvSpPr>
              <a:spLocks/>
            </p:cNvSpPr>
            <p:nvPr/>
          </p:nvSpPr>
          <p:spPr bwMode="auto">
            <a:xfrm>
              <a:off x="2607" y="5208"/>
              <a:ext cx="753" cy="72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8804" name="Line 84"/>
            <p:cNvSpPr>
              <a:spLocks noChangeShapeType="1"/>
            </p:cNvSpPr>
            <p:nvPr/>
          </p:nvSpPr>
          <p:spPr bwMode="auto">
            <a:xfrm rot="313848" flipH="1">
              <a:off x="3167" y="5768"/>
              <a:ext cx="287" cy="287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8805" name="Arc 85"/>
            <p:cNvSpPr>
              <a:spLocks/>
            </p:cNvSpPr>
            <p:nvPr/>
          </p:nvSpPr>
          <p:spPr bwMode="auto">
            <a:xfrm>
              <a:off x="3076" y="6006"/>
              <a:ext cx="116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69637" name="Group 87"/>
          <p:cNvGrpSpPr>
            <a:grpSpLocks/>
          </p:cNvGrpSpPr>
          <p:nvPr/>
        </p:nvGrpSpPr>
        <p:grpSpPr bwMode="auto">
          <a:xfrm rot="21056874">
            <a:off x="3737982" y="5760908"/>
            <a:ext cx="384175" cy="412750"/>
            <a:chOff x="2607" y="5208"/>
            <a:chExt cx="847" cy="913"/>
          </a:xfrm>
        </p:grpSpPr>
        <p:sp>
          <p:nvSpPr>
            <p:cNvPr id="18800" name="Freeform 88"/>
            <p:cNvSpPr>
              <a:spLocks/>
            </p:cNvSpPr>
            <p:nvPr/>
          </p:nvSpPr>
          <p:spPr bwMode="auto">
            <a:xfrm>
              <a:off x="2607" y="5208"/>
              <a:ext cx="753" cy="73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8801" name="Line 89"/>
            <p:cNvSpPr>
              <a:spLocks noChangeShapeType="1"/>
            </p:cNvSpPr>
            <p:nvPr/>
          </p:nvSpPr>
          <p:spPr bwMode="auto">
            <a:xfrm rot="313848" flipH="1">
              <a:off x="3167" y="5770"/>
              <a:ext cx="287" cy="284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8802" name="Arc 90"/>
            <p:cNvSpPr>
              <a:spLocks/>
            </p:cNvSpPr>
            <p:nvPr/>
          </p:nvSpPr>
          <p:spPr bwMode="auto">
            <a:xfrm>
              <a:off x="3076" y="6005"/>
              <a:ext cx="116" cy="1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342" name="Group 139"/>
          <p:cNvGrpSpPr>
            <a:grpSpLocks/>
          </p:cNvGrpSpPr>
          <p:nvPr/>
        </p:nvGrpSpPr>
        <p:grpSpPr bwMode="auto">
          <a:xfrm>
            <a:off x="35496" y="5085184"/>
            <a:ext cx="1835830" cy="1731962"/>
            <a:chOff x="0" y="2434"/>
            <a:chExt cx="1619" cy="1527"/>
          </a:xfrm>
          <a:solidFill>
            <a:schemeClr val="bg1"/>
          </a:solidFill>
        </p:grpSpPr>
        <p:sp>
          <p:nvSpPr>
            <p:cNvPr id="343" name="Rectangle 36"/>
            <p:cNvSpPr>
              <a:spLocks noChangeArrowheads="1"/>
            </p:cNvSpPr>
            <p:nvPr/>
          </p:nvSpPr>
          <p:spPr bwMode="auto">
            <a:xfrm>
              <a:off x="0" y="2434"/>
              <a:ext cx="1619" cy="15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86" tIns="32643" rIns="65286" bIns="3264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/>
            </a:p>
          </p:txBody>
        </p:sp>
        <p:sp>
          <p:nvSpPr>
            <p:cNvPr id="344" name="Text Box 37"/>
            <p:cNvSpPr txBox="1">
              <a:spLocks noChangeArrowheads="1"/>
            </p:cNvSpPr>
            <p:nvPr/>
          </p:nvSpPr>
          <p:spPr bwMode="auto">
            <a:xfrm>
              <a:off x="0" y="2434"/>
              <a:ext cx="1619" cy="1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06" tIns="25706" rIns="25706" bIns="25706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05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  <a:endPara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5" name="Text Box 965"/>
            <p:cNvSpPr txBox="1">
              <a:spLocks noChangeArrowheads="1"/>
            </p:cNvSpPr>
            <p:nvPr/>
          </p:nvSpPr>
          <p:spPr bwMode="auto">
            <a:xfrm>
              <a:off x="421" y="2779"/>
              <a:ext cx="1198" cy="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155" tIns="28079" rIns="56155" bIns="280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Смерч, направления его движения </a:t>
              </a:r>
            </a:p>
          </p:txBody>
        </p:sp>
        <p:grpSp>
          <p:nvGrpSpPr>
            <p:cNvPr id="346" name="Group 69"/>
            <p:cNvGrpSpPr>
              <a:grpSpLocks/>
            </p:cNvGrpSpPr>
            <p:nvPr/>
          </p:nvGrpSpPr>
          <p:grpSpPr bwMode="auto">
            <a:xfrm>
              <a:off x="31" y="3212"/>
              <a:ext cx="334" cy="141"/>
              <a:chOff x="3433" y="3431"/>
              <a:chExt cx="334" cy="141"/>
            </a:xfrm>
            <a:grpFill/>
          </p:grpSpPr>
          <p:sp>
            <p:nvSpPr>
              <p:cNvPr id="350" name="Rectangle 70"/>
              <p:cNvSpPr>
                <a:spLocks noChangeArrowheads="1"/>
              </p:cNvSpPr>
              <p:nvPr/>
            </p:nvSpPr>
            <p:spPr bwMode="auto">
              <a:xfrm>
                <a:off x="3433" y="3431"/>
                <a:ext cx="334" cy="141"/>
              </a:xfrm>
              <a:prstGeom prst="rect">
                <a:avLst/>
              </a:prstGeom>
              <a:grp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65136" tIns="32565" rIns="65136" bIns="32565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351" name="Rectangle 74"/>
              <p:cNvSpPr>
                <a:spLocks noChangeArrowheads="1"/>
              </p:cNvSpPr>
              <p:nvPr/>
            </p:nvSpPr>
            <p:spPr bwMode="auto">
              <a:xfrm>
                <a:off x="3475" y="3453"/>
                <a:ext cx="243" cy="1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" tIns="9047" rIns="9047" bIns="9047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600" b="1" dirty="0"/>
                  <a:t>СПВР</a:t>
                </a:r>
                <a:endParaRPr lang="ru-RU" altLang="ru-RU" dirty="0"/>
              </a:p>
            </p:txBody>
          </p:sp>
        </p:grpSp>
        <p:sp>
          <p:nvSpPr>
            <p:cNvPr id="347" name="Rectangle 170"/>
            <p:cNvSpPr>
              <a:spLocks noChangeArrowheads="1"/>
            </p:cNvSpPr>
            <p:nvPr/>
          </p:nvSpPr>
          <p:spPr bwMode="auto">
            <a:xfrm>
              <a:off x="430" y="3160"/>
              <a:ext cx="1189" cy="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Стационарный пункт</a:t>
              </a:r>
            </a:p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временного размещения</a:t>
              </a:r>
            </a:p>
          </p:txBody>
        </p:sp>
        <p:sp>
          <p:nvSpPr>
            <p:cNvPr id="348" name="Rectangle 171"/>
            <p:cNvSpPr>
              <a:spLocks noChangeArrowheads="1"/>
            </p:cNvSpPr>
            <p:nvPr/>
          </p:nvSpPr>
          <p:spPr bwMode="auto">
            <a:xfrm>
              <a:off x="68" y="3604"/>
              <a:ext cx="281" cy="1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0465" tIns="20232" rIns="40465" bIns="2023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600" u="sng" dirty="0">
                  <a:latin typeface="Times New Roman" pitchFamily="18" charset="0"/>
                </a:rPr>
                <a:t>ГБ №1</a:t>
              </a:r>
            </a:p>
            <a:p>
              <a:pPr algn="ctr" eaLnBrk="1" hangingPunct="1">
                <a:defRPr/>
              </a:pPr>
              <a:r>
                <a:rPr lang="ru-RU" altLang="ru-RU" sz="600" dirty="0">
                  <a:latin typeface="Times New Roman" pitchFamily="18" charset="0"/>
                </a:rPr>
                <a:t>825</a:t>
              </a:r>
              <a:endParaRPr lang="ru-RU" altLang="ru-RU" sz="1200" dirty="0"/>
            </a:p>
          </p:txBody>
        </p:sp>
        <p:sp>
          <p:nvSpPr>
            <p:cNvPr id="349" name="Rectangle 176"/>
            <p:cNvSpPr>
              <a:spLocks noChangeArrowheads="1"/>
            </p:cNvSpPr>
            <p:nvPr/>
          </p:nvSpPr>
          <p:spPr bwMode="auto">
            <a:xfrm>
              <a:off x="488" y="3551"/>
              <a:ext cx="1004" cy="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Городская больница</a:t>
              </a:r>
            </a:p>
          </p:txBody>
        </p:sp>
      </p:grpSp>
      <p:grpSp>
        <p:nvGrpSpPr>
          <p:cNvPr id="69639" name="Group 82"/>
          <p:cNvGrpSpPr>
            <a:grpSpLocks/>
          </p:cNvGrpSpPr>
          <p:nvPr/>
        </p:nvGrpSpPr>
        <p:grpSpPr bwMode="auto">
          <a:xfrm>
            <a:off x="82550" y="5548313"/>
            <a:ext cx="336550" cy="249237"/>
            <a:chOff x="2607" y="5208"/>
            <a:chExt cx="847" cy="913"/>
          </a:xfrm>
        </p:grpSpPr>
        <p:sp>
          <p:nvSpPr>
            <p:cNvPr id="69652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9653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654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356" name="Group 104"/>
          <p:cNvGrpSpPr>
            <a:grpSpLocks/>
          </p:cNvGrpSpPr>
          <p:nvPr/>
        </p:nvGrpSpPr>
        <p:grpSpPr bwMode="auto">
          <a:xfrm>
            <a:off x="150813" y="6216650"/>
            <a:ext cx="219075" cy="155575"/>
            <a:chOff x="1066" y="2387"/>
            <a:chExt cx="255" cy="216"/>
          </a:xfrm>
        </p:grpSpPr>
        <p:sp>
          <p:nvSpPr>
            <p:cNvPr id="69649" name="AutoShape 105"/>
            <p:cNvSpPr>
              <a:spLocks noChangeArrowheads="1"/>
            </p:cNvSpPr>
            <p:nvPr/>
          </p:nvSpPr>
          <p:spPr bwMode="auto">
            <a:xfrm>
              <a:off x="1066" y="2387"/>
              <a:ext cx="255" cy="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9650" name="Rectangle 106"/>
            <p:cNvSpPr>
              <a:spLocks noChangeArrowheads="1"/>
            </p:cNvSpPr>
            <p:nvPr/>
          </p:nvSpPr>
          <p:spPr bwMode="auto">
            <a:xfrm>
              <a:off x="1066" y="2469"/>
              <a:ext cx="255" cy="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9651" name="AutoShape 10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64" y="2405"/>
              <a:ext cx="60" cy="55"/>
            </a:xfrm>
            <a:prstGeom prst="plus">
              <a:avLst>
                <a:gd name="adj" fmla="val 40875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361" name="Text Box 10"/>
          <p:cNvSpPr txBox="1">
            <a:spLocks noChangeArrowheads="1"/>
          </p:cNvSpPr>
          <p:nvPr/>
        </p:nvSpPr>
        <p:spPr bwMode="auto">
          <a:xfrm>
            <a:off x="0" y="-26988"/>
            <a:ext cx="9144000" cy="68074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РИСКИ ВОЗНИКНОВЕНИЯ ЧС В РЕЗУЛЬТАТЕ ВОЗНИКНОВЕНИЯ СМЕРЧЕЙ</a:t>
            </a:r>
          </a:p>
          <a:p>
            <a:r>
              <a:rPr lang="ru-RU" altLang="ru-RU" dirty="0"/>
              <a:t>НА ТЕРРИТОРИИ МО г. ТУАПСЕ</a:t>
            </a:r>
            <a:r>
              <a:rPr lang="ru-RU" altLang="ru-RU"/>
              <a:t>, </a:t>
            </a:r>
            <a:r>
              <a:rPr lang="ru-RU" altLang="ru-RU" smtClean="0"/>
              <a:t>КРАСНОДАРСКОГО </a:t>
            </a:r>
            <a:r>
              <a:rPr lang="ru-RU" altLang="ru-RU" dirty="0"/>
              <a:t>КРАЯ</a:t>
            </a:r>
          </a:p>
        </p:txBody>
      </p:sp>
      <p:grpSp>
        <p:nvGrpSpPr>
          <p:cNvPr id="69642" name="Group 87"/>
          <p:cNvGrpSpPr>
            <a:grpSpLocks/>
          </p:cNvGrpSpPr>
          <p:nvPr/>
        </p:nvGrpSpPr>
        <p:grpSpPr bwMode="auto">
          <a:xfrm rot="21056874">
            <a:off x="2573571" y="4961686"/>
            <a:ext cx="384175" cy="412750"/>
            <a:chOff x="2607" y="5208"/>
            <a:chExt cx="847" cy="913"/>
          </a:xfrm>
        </p:grpSpPr>
        <p:sp>
          <p:nvSpPr>
            <p:cNvPr id="364" name="Freeform 88"/>
            <p:cNvSpPr>
              <a:spLocks/>
            </p:cNvSpPr>
            <p:nvPr/>
          </p:nvSpPr>
          <p:spPr bwMode="auto">
            <a:xfrm>
              <a:off x="2607" y="5208"/>
              <a:ext cx="752" cy="73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65" name="Line 89"/>
            <p:cNvSpPr>
              <a:spLocks noChangeShapeType="1"/>
            </p:cNvSpPr>
            <p:nvPr/>
          </p:nvSpPr>
          <p:spPr bwMode="auto">
            <a:xfrm rot="313848" flipH="1">
              <a:off x="3167" y="5770"/>
              <a:ext cx="287" cy="284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66" name="Arc 90"/>
            <p:cNvSpPr>
              <a:spLocks/>
            </p:cNvSpPr>
            <p:nvPr/>
          </p:nvSpPr>
          <p:spPr bwMode="auto">
            <a:xfrm>
              <a:off x="3076" y="6005"/>
              <a:ext cx="115" cy="1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sp>
        <p:nvSpPr>
          <p:cNvPr id="69643" name="Прямоугольник 366"/>
          <p:cNvSpPr>
            <a:spLocks noChangeArrowheads="1"/>
          </p:cNvSpPr>
          <p:nvPr/>
        </p:nvSpPr>
        <p:spPr bwMode="auto">
          <a:xfrm>
            <a:off x="3708400" y="2879725"/>
            <a:ext cx="792163" cy="2555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1363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1413" indent="-228600" defTabSz="14747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8613" indent="-228600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1050" indent="-222250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08250" indent="-22225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65450" indent="-22225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2650" indent="-22225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79850" indent="-22225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ТУАПСЕ</a:t>
            </a:r>
          </a:p>
        </p:txBody>
      </p:sp>
      <p:sp>
        <p:nvSpPr>
          <p:cNvPr id="69644" name="Text Box 179"/>
          <p:cNvSpPr txBox="1">
            <a:spLocks noChangeArrowheads="1"/>
          </p:cNvSpPr>
          <p:nvPr/>
        </p:nvSpPr>
        <p:spPr bwMode="auto">
          <a:xfrm>
            <a:off x="6875463" y="6016625"/>
            <a:ext cx="2222500" cy="790575"/>
          </a:xfrm>
          <a:prstGeom prst="rect">
            <a:avLst/>
          </a:prstGeom>
          <a:solidFill>
            <a:srgbClr val="FFFF00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lIns="25694" tIns="25694" rIns="25694" bIns="25694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30225" indent="-20320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815975" indent="-163513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143000" indent="-163513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470025" indent="-1635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19272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3844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8416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2988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В зону ЧС могут попасть могут  попасть: 64 населенных пункта, количество населения 125876 чел. , 160СЗО,  19 ПОО, 360.ТП</a:t>
            </a:r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9645" name="Oval 344"/>
          <p:cNvSpPr>
            <a:spLocks noChangeArrowheads="1"/>
          </p:cNvSpPr>
          <p:nvPr/>
        </p:nvSpPr>
        <p:spPr bwMode="auto">
          <a:xfrm rot="2246354">
            <a:off x="1105135" y="4032205"/>
            <a:ext cx="4357687" cy="968375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2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309</Words>
  <Application>Microsoft Office PowerPoint</Application>
  <PresentationFormat>Экран (4:3)</PresentationFormat>
  <Paragraphs>64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ods</dc:creator>
  <cp:lastModifiedBy>ARM_9</cp:lastModifiedBy>
  <cp:revision>143</cp:revision>
  <cp:lastPrinted>2023-07-18T13:07:02Z</cp:lastPrinted>
  <dcterms:created xsi:type="dcterms:W3CDTF">2019-03-19T10:20:40Z</dcterms:created>
  <dcterms:modified xsi:type="dcterms:W3CDTF">2024-11-04T09:14:23Z</dcterms:modified>
</cp:coreProperties>
</file>