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344" r:id="rId2"/>
    <p:sldId id="335" r:id="rId3"/>
    <p:sldId id="340" r:id="rId4"/>
    <p:sldId id="334" r:id="rId5"/>
    <p:sldId id="339" r:id="rId6"/>
    <p:sldId id="342" r:id="rId7"/>
    <p:sldId id="343" r:id="rId8"/>
  </p:sldIdLst>
  <p:sldSz cx="12192000" cy="6858000"/>
  <p:notesSz cx="6807200" cy="99393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1DF8"/>
    <a:srgbClr val="FF77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240" autoAdjust="0"/>
    <p:restoredTop sz="92436" autoAdjust="0"/>
  </p:normalViewPr>
  <p:slideViewPr>
    <p:cSldViewPr snapToGrid="0">
      <p:cViewPr varScale="1">
        <p:scale>
          <a:sx n="112" d="100"/>
          <a:sy n="112" d="100"/>
        </p:scale>
        <p:origin x="744" y="10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5" y="5"/>
            <a:ext cx="2950474" cy="498395"/>
          </a:xfrm>
          <a:prstGeom prst="rect">
            <a:avLst/>
          </a:prstGeom>
        </p:spPr>
        <p:txBody>
          <a:bodyPr vert="horz" lIns="91837" tIns="45919" rIns="91837" bIns="45919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5141" y="5"/>
            <a:ext cx="2950473" cy="498395"/>
          </a:xfrm>
          <a:prstGeom prst="rect">
            <a:avLst/>
          </a:prstGeom>
        </p:spPr>
        <p:txBody>
          <a:bodyPr vert="horz" lIns="91837" tIns="45919" rIns="91837" bIns="45919" rtlCol="0"/>
          <a:lstStyle>
            <a:lvl1pPr algn="r">
              <a:defRPr sz="1200"/>
            </a:lvl1pPr>
          </a:lstStyle>
          <a:p>
            <a:fld id="{ACCE77D3-33BC-4A21-AFF1-F5B73B674D36}" type="datetimeFigureOut">
              <a:rPr lang="ru-RU" smtClean="0"/>
              <a:t>13.11.2023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4600"/>
            <a:ext cx="59594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37" tIns="45919" rIns="91837" bIns="45919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81" y="4783962"/>
            <a:ext cx="5445442" cy="3912563"/>
          </a:xfrm>
          <a:prstGeom prst="rect">
            <a:avLst/>
          </a:prstGeom>
        </p:spPr>
        <p:txBody>
          <a:bodyPr vert="horz" lIns="91837" tIns="45919" rIns="91837" bIns="45919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5" y="9440944"/>
            <a:ext cx="2950474" cy="498395"/>
          </a:xfrm>
          <a:prstGeom prst="rect">
            <a:avLst/>
          </a:prstGeom>
        </p:spPr>
        <p:txBody>
          <a:bodyPr vert="horz" lIns="91837" tIns="45919" rIns="91837" bIns="45919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5141" y="9440944"/>
            <a:ext cx="2950473" cy="498395"/>
          </a:xfrm>
          <a:prstGeom prst="rect">
            <a:avLst/>
          </a:prstGeom>
        </p:spPr>
        <p:txBody>
          <a:bodyPr vert="horz" lIns="91837" tIns="45919" rIns="91837" bIns="45919" rtlCol="0" anchor="b"/>
          <a:lstStyle>
            <a:lvl1pPr algn="r">
              <a:defRPr sz="1200"/>
            </a:lvl1pPr>
          </a:lstStyle>
          <a:p>
            <a:fld id="{3318DF03-F176-45E7-8DDA-F59CF989BA8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0060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13.11.2023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7873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13.11.2023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6133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13.11.2023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2042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13.11.2023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4551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13.11.2023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3399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13.11.2023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0354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13.11.2023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7756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13.11.2023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3354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13.11.2023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8342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13.11.2023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0561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13.11.2023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3866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14A77-5833-4543-ADC1-7DAD02BE28D0}" type="datetimeFigureOut">
              <a:rPr lang="ru-RU" smtClean="0"/>
              <a:t>13.11.2023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9027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2990"/>
            <a:ext cx="12197096" cy="6127198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5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" name="Picture 49" descr="original_metal_w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20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4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17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2" name="Text Box 2"/>
          <p:cNvSpPr txBox="1">
            <a:spLocks noChangeArrowheads="1"/>
          </p:cNvSpPr>
          <p:nvPr/>
        </p:nvSpPr>
        <p:spPr bwMode="auto">
          <a:xfrm>
            <a:off x="-7936" y="-117"/>
            <a:ext cx="12193178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 ПО ОСАДКАМ И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УСИЛЕНИЮ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ВЕТРА</a:t>
            </a:r>
          </a:p>
          <a:p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 КРАСНОДАРСКОГО КРАЯ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 НАРУШЕНИЯ ЭЛЕКТРОСНАБЖЕНИЯ </a:t>
            </a:r>
            <a:r>
              <a:rPr lang="ru-RU" alt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14.11.2023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4" name="Прямоугольная выноска 4"/>
          <p:cNvSpPr>
            <a:spLocks noChangeArrowheads="1"/>
          </p:cNvSpPr>
          <p:nvPr/>
        </p:nvSpPr>
        <p:spPr bwMode="auto">
          <a:xfrm>
            <a:off x="3092689" y="5666"/>
            <a:ext cx="5966643" cy="701733"/>
          </a:xfrm>
          <a:prstGeom prst="wedgeRectCallout">
            <a:avLst>
              <a:gd name="adj1" fmla="val 57307"/>
              <a:gd name="adj2" fmla="val -18442"/>
            </a:avLst>
          </a:prstGeom>
          <a:noFill/>
          <a:ln w="9525" algn="ctr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dirty="0"/>
          </a:p>
        </p:txBody>
      </p:sp>
      <p:grpSp>
        <p:nvGrpSpPr>
          <p:cNvPr id="435" name="Группа 434"/>
          <p:cNvGrpSpPr/>
          <p:nvPr/>
        </p:nvGrpSpPr>
        <p:grpSpPr>
          <a:xfrm>
            <a:off x="9495381" y="2584589"/>
            <a:ext cx="3131213" cy="3743622"/>
            <a:chOff x="7765301" y="4457439"/>
            <a:chExt cx="2974026" cy="3743622"/>
          </a:xfrm>
        </p:grpSpPr>
        <p:grpSp>
          <p:nvGrpSpPr>
            <p:cNvPr id="436" name="Группа 435"/>
            <p:cNvGrpSpPr/>
            <p:nvPr/>
          </p:nvGrpSpPr>
          <p:grpSpPr>
            <a:xfrm>
              <a:off x="7765301" y="4457439"/>
              <a:ext cx="2974026" cy="3743622"/>
              <a:chOff x="6897578" y="4082211"/>
              <a:chExt cx="2644738" cy="2764039"/>
            </a:xfrm>
          </p:grpSpPr>
          <p:sp>
            <p:nvSpPr>
              <p:cNvPr id="439" name="Text Box 97"/>
              <p:cNvSpPr txBox="1">
                <a:spLocks noChangeArrowheads="1"/>
              </p:cNvSpPr>
              <p:nvPr/>
            </p:nvSpPr>
            <p:spPr bwMode="auto">
              <a:xfrm>
                <a:off x="7066917" y="6209278"/>
                <a:ext cx="1460939" cy="152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27982" tIns="63992" rIns="127982" bIns="63992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altLang="ru-RU" sz="500" b="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grpSp>
            <p:nvGrpSpPr>
              <p:cNvPr id="440" name="Группа 439"/>
              <p:cNvGrpSpPr/>
              <p:nvPr/>
            </p:nvGrpSpPr>
            <p:grpSpPr>
              <a:xfrm>
                <a:off x="6897578" y="4082211"/>
                <a:ext cx="2644738" cy="2764039"/>
                <a:chOff x="9401428" y="1559479"/>
                <a:chExt cx="3026400" cy="5253681"/>
              </a:xfrm>
            </p:grpSpPr>
            <p:grpSp>
              <p:nvGrpSpPr>
                <p:cNvPr id="445" name="Группа 444"/>
                <p:cNvGrpSpPr/>
                <p:nvPr/>
              </p:nvGrpSpPr>
              <p:grpSpPr>
                <a:xfrm>
                  <a:off x="9401428" y="1559479"/>
                  <a:ext cx="3026400" cy="5253681"/>
                  <a:chOff x="6759623" y="3727167"/>
                  <a:chExt cx="2464767" cy="3113013"/>
                </a:xfrm>
              </p:grpSpPr>
              <p:sp>
                <p:nvSpPr>
                  <p:cNvPr id="450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6759623" y="3767481"/>
                    <a:ext cx="2134158" cy="3072699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912321">
                      <a:defRPr/>
                    </a:pPr>
                    <a:endParaRPr lang="ru-RU" altLang="ru-RU" sz="8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1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65774" y="5712496"/>
                    <a:ext cx="1833906" cy="3634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прогноз нарушения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ЛЭП </a:t>
                    </a:r>
                    <a:r>
                      <a:rPr lang="ru-RU" altLang="ru-RU" sz="1000" b="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(УГМС)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2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74325" y="3727167"/>
                    <a:ext cx="1606383" cy="24183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Условные обозначения</a:t>
                    </a:r>
                  </a:p>
                </p:txBody>
              </p:sp>
              <p:sp>
                <p:nvSpPr>
                  <p:cNvPr id="453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87581" y="6232909"/>
                    <a:ext cx="1609849" cy="2098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ru-RU" altLang="ru-RU" sz="800" b="0" dirty="0">
                      <a:solidFill>
                        <a:srgbClr val="0000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4" name="TextBox 10"/>
                  <p:cNvSpPr txBox="1"/>
                  <p:nvPr/>
                </p:nvSpPr>
                <p:spPr>
                  <a:xfrm>
                    <a:off x="6844151" y="6597757"/>
                    <a:ext cx="591514" cy="204745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softEdge rad="63500"/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l" defTabSz="912321">
                      <a:defRPr/>
                    </a:pPr>
                    <a:r>
                      <a:rPr lang="ru-RU" sz="10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Город</a:t>
                    </a:r>
                    <a:endParaRPr lang="ru-RU" sz="10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5" name="Полилиния 454"/>
                  <p:cNvSpPr/>
                  <p:nvPr/>
                </p:nvSpPr>
                <p:spPr>
                  <a:xfrm>
                    <a:off x="6881233" y="5740396"/>
                    <a:ext cx="324905" cy="204788"/>
                  </a:xfrm>
                  <a:custGeom>
                    <a:avLst/>
                    <a:gdLst>
                      <a:gd name="connsiteX0" fmla="*/ 42863 w 324905"/>
                      <a:gd name="connsiteY0" fmla="*/ 28575 h 204788"/>
                      <a:gd name="connsiteX1" fmla="*/ 47625 w 324905"/>
                      <a:gd name="connsiteY1" fmla="*/ 4763 h 204788"/>
                      <a:gd name="connsiteX2" fmla="*/ 61913 w 324905"/>
                      <a:gd name="connsiteY2" fmla="*/ 0 h 204788"/>
                      <a:gd name="connsiteX3" fmla="*/ 95250 w 324905"/>
                      <a:gd name="connsiteY3" fmla="*/ 4763 h 204788"/>
                      <a:gd name="connsiteX4" fmla="*/ 200025 w 324905"/>
                      <a:gd name="connsiteY4" fmla="*/ 9525 h 204788"/>
                      <a:gd name="connsiteX5" fmla="*/ 252413 w 324905"/>
                      <a:gd name="connsiteY5" fmla="*/ 14288 h 204788"/>
                      <a:gd name="connsiteX6" fmla="*/ 280988 w 324905"/>
                      <a:gd name="connsiteY6" fmla="*/ 23813 h 204788"/>
                      <a:gd name="connsiteX7" fmla="*/ 285750 w 324905"/>
                      <a:gd name="connsiteY7" fmla="*/ 52388 h 204788"/>
                      <a:gd name="connsiteX8" fmla="*/ 300038 w 324905"/>
                      <a:gd name="connsiteY8" fmla="*/ 57150 h 204788"/>
                      <a:gd name="connsiteX9" fmla="*/ 314325 w 324905"/>
                      <a:gd name="connsiteY9" fmla="*/ 66675 h 204788"/>
                      <a:gd name="connsiteX10" fmla="*/ 323850 w 324905"/>
                      <a:gd name="connsiteY10" fmla="*/ 80963 h 204788"/>
                      <a:gd name="connsiteX11" fmla="*/ 319088 w 324905"/>
                      <a:gd name="connsiteY11" fmla="*/ 180975 h 204788"/>
                      <a:gd name="connsiteX12" fmla="*/ 300038 w 324905"/>
                      <a:gd name="connsiteY12" fmla="*/ 185738 h 204788"/>
                      <a:gd name="connsiteX13" fmla="*/ 228600 w 324905"/>
                      <a:gd name="connsiteY13" fmla="*/ 190500 h 204788"/>
                      <a:gd name="connsiteX14" fmla="*/ 209550 w 324905"/>
                      <a:gd name="connsiteY14" fmla="*/ 195263 h 204788"/>
                      <a:gd name="connsiteX15" fmla="*/ 185738 w 324905"/>
                      <a:gd name="connsiteY15" fmla="*/ 200025 h 204788"/>
                      <a:gd name="connsiteX16" fmla="*/ 171450 w 324905"/>
                      <a:gd name="connsiteY16" fmla="*/ 204788 h 204788"/>
                      <a:gd name="connsiteX17" fmla="*/ 152400 w 324905"/>
                      <a:gd name="connsiteY17" fmla="*/ 190500 h 204788"/>
                      <a:gd name="connsiteX18" fmla="*/ 138113 w 324905"/>
                      <a:gd name="connsiteY18" fmla="*/ 180975 h 204788"/>
                      <a:gd name="connsiteX19" fmla="*/ 123825 w 324905"/>
                      <a:gd name="connsiteY19" fmla="*/ 166688 h 204788"/>
                      <a:gd name="connsiteX20" fmla="*/ 95250 w 324905"/>
                      <a:gd name="connsiteY20" fmla="*/ 152400 h 204788"/>
                      <a:gd name="connsiteX21" fmla="*/ 42863 w 324905"/>
                      <a:gd name="connsiteY21" fmla="*/ 147638 h 204788"/>
                      <a:gd name="connsiteX22" fmla="*/ 14288 w 324905"/>
                      <a:gd name="connsiteY22" fmla="*/ 133350 h 204788"/>
                      <a:gd name="connsiteX23" fmla="*/ 4763 w 324905"/>
                      <a:gd name="connsiteY23" fmla="*/ 119063 h 204788"/>
                      <a:gd name="connsiteX24" fmla="*/ 0 w 324905"/>
                      <a:gd name="connsiteY24" fmla="*/ 104775 h 204788"/>
                      <a:gd name="connsiteX25" fmla="*/ 19050 w 324905"/>
                      <a:gd name="connsiteY25" fmla="*/ 42863 h 204788"/>
                      <a:gd name="connsiteX26" fmla="*/ 42863 w 324905"/>
                      <a:gd name="connsiteY26" fmla="*/ 28575 h 204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24905" h="204788">
                        <a:moveTo>
                          <a:pt x="42863" y="28575"/>
                        </a:moveTo>
                        <a:cubicBezTo>
                          <a:pt x="44450" y="20638"/>
                          <a:pt x="43135" y="11498"/>
                          <a:pt x="47625" y="4763"/>
                        </a:cubicBezTo>
                        <a:cubicBezTo>
                          <a:pt x="50410" y="586"/>
                          <a:pt x="56893" y="0"/>
                          <a:pt x="61913" y="0"/>
                        </a:cubicBezTo>
                        <a:cubicBezTo>
                          <a:pt x="73138" y="0"/>
                          <a:pt x="84138" y="3175"/>
                          <a:pt x="95250" y="4763"/>
                        </a:cubicBezTo>
                        <a:cubicBezTo>
                          <a:pt x="147969" y="22336"/>
                          <a:pt x="113804" y="14914"/>
                          <a:pt x="200025" y="9525"/>
                        </a:cubicBezTo>
                        <a:cubicBezTo>
                          <a:pt x="217488" y="11113"/>
                          <a:pt x="235145" y="11241"/>
                          <a:pt x="252413" y="14288"/>
                        </a:cubicBezTo>
                        <a:cubicBezTo>
                          <a:pt x="262300" y="16033"/>
                          <a:pt x="280988" y="23813"/>
                          <a:pt x="280988" y="23813"/>
                        </a:cubicBezTo>
                        <a:cubicBezTo>
                          <a:pt x="282575" y="33338"/>
                          <a:pt x="280959" y="44004"/>
                          <a:pt x="285750" y="52388"/>
                        </a:cubicBezTo>
                        <a:cubicBezTo>
                          <a:pt x="288241" y="56747"/>
                          <a:pt x="295548" y="54905"/>
                          <a:pt x="300038" y="57150"/>
                        </a:cubicBezTo>
                        <a:cubicBezTo>
                          <a:pt x="305157" y="59710"/>
                          <a:pt x="309563" y="63500"/>
                          <a:pt x="314325" y="66675"/>
                        </a:cubicBezTo>
                        <a:cubicBezTo>
                          <a:pt x="317500" y="71438"/>
                          <a:pt x="323612" y="75244"/>
                          <a:pt x="323850" y="80963"/>
                        </a:cubicBezTo>
                        <a:cubicBezTo>
                          <a:pt x="325240" y="114309"/>
                          <a:pt x="326484" y="148430"/>
                          <a:pt x="319088" y="180975"/>
                        </a:cubicBezTo>
                        <a:cubicBezTo>
                          <a:pt x="317637" y="187358"/>
                          <a:pt x="306548" y="185053"/>
                          <a:pt x="300038" y="185738"/>
                        </a:cubicBezTo>
                        <a:cubicBezTo>
                          <a:pt x="276304" y="188236"/>
                          <a:pt x="252413" y="188913"/>
                          <a:pt x="228600" y="190500"/>
                        </a:cubicBezTo>
                        <a:cubicBezTo>
                          <a:pt x="222250" y="192088"/>
                          <a:pt x="215940" y="193843"/>
                          <a:pt x="209550" y="195263"/>
                        </a:cubicBezTo>
                        <a:cubicBezTo>
                          <a:pt x="201648" y="197019"/>
                          <a:pt x="193591" y="198062"/>
                          <a:pt x="185738" y="200025"/>
                        </a:cubicBezTo>
                        <a:cubicBezTo>
                          <a:pt x="180868" y="201243"/>
                          <a:pt x="176213" y="203200"/>
                          <a:pt x="171450" y="204788"/>
                        </a:cubicBezTo>
                        <a:cubicBezTo>
                          <a:pt x="165100" y="200025"/>
                          <a:pt x="158859" y="195114"/>
                          <a:pt x="152400" y="190500"/>
                        </a:cubicBezTo>
                        <a:cubicBezTo>
                          <a:pt x="147743" y="187173"/>
                          <a:pt x="142510" y="184639"/>
                          <a:pt x="138113" y="180975"/>
                        </a:cubicBezTo>
                        <a:cubicBezTo>
                          <a:pt x="132939" y="176663"/>
                          <a:pt x="128999" y="171000"/>
                          <a:pt x="123825" y="166688"/>
                        </a:cubicBezTo>
                        <a:cubicBezTo>
                          <a:pt x="116019" y="160183"/>
                          <a:pt x="105619" y="153881"/>
                          <a:pt x="95250" y="152400"/>
                        </a:cubicBezTo>
                        <a:cubicBezTo>
                          <a:pt x="77892" y="149920"/>
                          <a:pt x="60325" y="149225"/>
                          <a:pt x="42863" y="147638"/>
                        </a:cubicBezTo>
                        <a:cubicBezTo>
                          <a:pt x="31242" y="143764"/>
                          <a:pt x="23520" y="142582"/>
                          <a:pt x="14288" y="133350"/>
                        </a:cubicBezTo>
                        <a:cubicBezTo>
                          <a:pt x="10241" y="129303"/>
                          <a:pt x="7323" y="124182"/>
                          <a:pt x="4763" y="119063"/>
                        </a:cubicBezTo>
                        <a:cubicBezTo>
                          <a:pt x="2518" y="114573"/>
                          <a:pt x="1588" y="109538"/>
                          <a:pt x="0" y="104775"/>
                        </a:cubicBezTo>
                        <a:cubicBezTo>
                          <a:pt x="5433" y="50448"/>
                          <a:pt x="-6518" y="68431"/>
                          <a:pt x="19050" y="42863"/>
                        </a:cubicBezTo>
                        <a:lnTo>
                          <a:pt x="42863" y="28575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40000"/>
                    </a:srgb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endParaRPr lang="ru-RU" sz="800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6" name="Прямоугольник 455"/>
                  <p:cNvSpPr/>
                  <p:nvPr/>
                </p:nvSpPr>
                <p:spPr>
                  <a:xfrm>
                    <a:off x="6789967" y="6011515"/>
                    <a:ext cx="527227" cy="13816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r>
                      <a:rPr lang="ru-RU" sz="8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321/20</a:t>
                    </a:r>
                  </a:p>
                </p:txBody>
              </p:sp>
              <p:sp>
                <p:nvSpPr>
                  <p:cNvPr id="457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9111" y="6567185"/>
                    <a:ext cx="1831079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муниципальное образование</a:t>
                    </a:r>
                  </a:p>
                </p:txBody>
              </p:sp>
              <p:sp>
                <p:nvSpPr>
                  <p:cNvPr id="458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7897" y="4656852"/>
                    <a:ext cx="189649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линии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электропередач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9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66267" y="5973077"/>
                    <a:ext cx="189865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</a:t>
                    </a: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протяженность ЛЭП/ТП (шт.)</a:t>
                    </a:r>
                  </a:p>
                </p:txBody>
              </p:sp>
              <p:sp>
                <p:nvSpPr>
                  <p:cNvPr id="460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29220" y="4063712"/>
                    <a:ext cx="873125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осадки, мм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46" name="Скругленный прямоугольник 445"/>
                <p:cNvSpPr/>
                <p:nvPr/>
              </p:nvSpPr>
              <p:spPr>
                <a:xfrm>
                  <a:off x="9637258" y="6127238"/>
                  <a:ext cx="282820" cy="225201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60%</a:t>
                  </a:r>
                </a:p>
              </p:txBody>
            </p:sp>
            <p:sp>
              <p:nvSpPr>
                <p:cNvPr id="447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08980" y="5925488"/>
                  <a:ext cx="2202328" cy="545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80200" tIns="40101" rIns="80200" bIns="40101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55471">
                    <a:defRPr/>
                  </a:pP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 - </a:t>
                  </a:r>
                  <a:r>
                    <a:rPr lang="ru-RU" altLang="ru-RU" sz="1000" b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износ электроэнергетических </a:t>
                  </a: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систем </a:t>
                  </a:r>
                </a:p>
              </p:txBody>
            </p:sp>
            <p:sp>
              <p:nvSpPr>
                <p:cNvPr id="448" name="Прямоугольник 447"/>
                <p:cNvSpPr/>
                <p:nvPr/>
              </p:nvSpPr>
              <p:spPr>
                <a:xfrm>
                  <a:off x="9438681" y="5747122"/>
                  <a:ext cx="658385" cy="230603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lIns="68571" tIns="34286" rIns="68571" bIns="34286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kern="0" dirty="0">
                      <a:solidFill>
                        <a:prstClr val="black"/>
                      </a:solidFill>
                      <a:cs typeface="Times New Roman" panose="02020603050405020304" pitchFamily="18" charset="0"/>
                    </a:rPr>
                    <a:t>19/330</a:t>
                  </a:r>
                </a:p>
              </p:txBody>
            </p:sp>
            <p:sp>
              <p:nvSpPr>
                <p:cNvPr id="449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25082" y="5647837"/>
                  <a:ext cx="1868848" cy="397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127973" tIns="63988" rIns="127973" bIns="63988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- кол-во домов /населения</a:t>
                  </a:r>
                </a:p>
              </p:txBody>
            </p:sp>
          </p:grpSp>
          <p:sp>
            <p:nvSpPr>
              <p:cNvPr id="441" name="Text Box 97"/>
              <p:cNvSpPr txBox="1">
                <a:spLocks noChangeArrowheads="1"/>
              </p:cNvSpPr>
              <p:nvPr/>
            </p:nvSpPr>
            <p:spPr bwMode="auto">
              <a:xfrm>
                <a:off x="7335606" y="5464351"/>
                <a:ext cx="1948620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количество </a:t>
                </a:r>
                <a:r>
                  <a:rPr lang="ru-RU" altLang="ru-RU" sz="1000" b="0" kern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осадков (УГМС), </a:t>
                </a: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мм</a:t>
                </a:r>
              </a:p>
            </p:txBody>
          </p:sp>
          <p:sp>
            <p:nvSpPr>
              <p:cNvPr id="442" name="TextBox 23"/>
              <p:cNvSpPr txBox="1"/>
              <p:nvPr/>
            </p:nvSpPr>
            <p:spPr>
              <a:xfrm>
                <a:off x="7029503" y="5479167"/>
                <a:ext cx="383894" cy="181793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ru-RU" sz="1000" kern="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43" name="TextBox 23"/>
              <p:cNvSpPr txBox="1"/>
              <p:nvPr/>
            </p:nvSpPr>
            <p:spPr>
              <a:xfrm>
                <a:off x="7041092" y="5647261"/>
                <a:ext cx="372305" cy="181793"/>
              </a:xfrm>
              <a:prstGeom prst="rect">
                <a:avLst/>
              </a:prstGeom>
              <a:solidFill>
                <a:srgbClr val="FF9900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kern="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15</a:t>
                </a:r>
                <a:endParaRPr lang="ru-RU" sz="1000" kern="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4" name="Text Box 97"/>
              <p:cNvSpPr txBox="1">
                <a:spLocks noChangeArrowheads="1"/>
              </p:cNvSpPr>
              <p:nvPr/>
            </p:nvSpPr>
            <p:spPr bwMode="auto">
              <a:xfrm>
                <a:off x="7449857" y="5637358"/>
                <a:ext cx="1659776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порывы ветра (УГМС), м/с</a:t>
                </a:r>
              </a:p>
            </p:txBody>
          </p:sp>
        </p:grpSp>
        <p:pic>
          <p:nvPicPr>
            <p:cNvPr id="437" name="Рисунок 43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99635" y="5141222"/>
              <a:ext cx="649048" cy="1206564"/>
            </a:xfrm>
            <a:prstGeom prst="rect">
              <a:avLst/>
            </a:prstGeom>
          </p:spPr>
        </p:pic>
        <p:pic>
          <p:nvPicPr>
            <p:cNvPr id="438" name="Рисунок 43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97604" y="4711550"/>
              <a:ext cx="2310493" cy="215263"/>
            </a:xfrm>
            <a:prstGeom prst="rect">
              <a:avLst/>
            </a:prstGeom>
          </p:spPr>
        </p:pic>
      </p:grpSp>
      <p:sp>
        <p:nvSpPr>
          <p:cNvPr id="413" name="Rectangle 152"/>
          <p:cNvSpPr>
            <a:spLocks noChangeArrowheads="1"/>
          </p:cNvSpPr>
          <p:nvPr/>
        </p:nvSpPr>
        <p:spPr bwMode="auto">
          <a:xfrm>
            <a:off x="10457241" y="6311578"/>
            <a:ext cx="1728000" cy="538609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 по Краснодарскому краю</a:t>
            </a:r>
            <a:endParaRPr lang="ru-RU" altLang="ru-RU" sz="700" i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АРМ № 7</a:t>
            </a:r>
          </a:p>
          <a:p>
            <a:pPr lvl="0" defTabSz="1727942">
              <a:spcBef>
                <a:spcPct val="0"/>
              </a:spcBef>
            </a:pP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15:00 13.11.2023 </a:t>
            </a:r>
            <a:endParaRPr lang="ru-RU" alt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Исп. </a:t>
            </a: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А.В. Попов</a:t>
            </a:r>
            <a:endParaRPr lang="ru-RU" alt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Тел. 3220-5507</a:t>
            </a:r>
          </a:p>
        </p:txBody>
      </p:sp>
      <p:grpSp>
        <p:nvGrpSpPr>
          <p:cNvPr id="427" name="Группа 426"/>
          <p:cNvGrpSpPr/>
          <p:nvPr/>
        </p:nvGrpSpPr>
        <p:grpSpPr>
          <a:xfrm>
            <a:off x="6002662" y="5817651"/>
            <a:ext cx="1581368" cy="723767"/>
            <a:chOff x="406713" y="1180365"/>
            <a:chExt cx="1581368" cy="723767"/>
          </a:xfrm>
        </p:grpSpPr>
        <p:cxnSp>
          <p:nvCxnSpPr>
            <p:cNvPr id="428" name="Прямая соединительная линия 427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9" name="Прямая соединительная линия 428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0" name="Скругленный прямоугольник 429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15%</a:t>
              </a:r>
            </a:p>
          </p:txBody>
        </p:sp>
        <p:sp>
          <p:nvSpPr>
            <p:cNvPr id="431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50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432" name="Прямоугольник 431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984/1336 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3" name="Прямоугольник 432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50362/497806 </a:t>
              </a:r>
              <a:endParaRPr lang="ru-RU" sz="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4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/>
                <a:t>г. Сочи</a:t>
              </a:r>
            </a:p>
          </p:txBody>
        </p:sp>
        <p:sp>
          <p:nvSpPr>
            <p:cNvPr id="461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20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462" name="Группа 461"/>
          <p:cNvGrpSpPr/>
          <p:nvPr/>
        </p:nvGrpSpPr>
        <p:grpSpPr>
          <a:xfrm>
            <a:off x="7471692" y="5264316"/>
            <a:ext cx="1581368" cy="723767"/>
            <a:chOff x="406713" y="1180365"/>
            <a:chExt cx="1581368" cy="723767"/>
          </a:xfrm>
        </p:grpSpPr>
        <p:cxnSp>
          <p:nvCxnSpPr>
            <p:cNvPr id="463" name="Прямая соединительная линия 462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4" name="Прямая соединительная линия 463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5" name="Скругленный прямоугольник 464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26%</a:t>
              </a:r>
            </a:p>
          </p:txBody>
        </p:sp>
        <p:sp>
          <p:nvSpPr>
            <p:cNvPr id="466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28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467" name="Прямоугольник 466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1138/492 </a:t>
              </a:r>
            </a:p>
          </p:txBody>
        </p:sp>
        <p:sp>
          <p:nvSpPr>
            <p:cNvPr id="468" name="Прямоугольник 467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24752/71595 </a:t>
              </a:r>
              <a:endParaRPr lang="ru-RU" sz="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9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/>
                <a:t>Мостовский р-н</a:t>
              </a:r>
            </a:p>
          </p:txBody>
        </p:sp>
        <p:sp>
          <p:nvSpPr>
            <p:cNvPr id="470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17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498" name="Группа 497"/>
          <p:cNvGrpSpPr/>
          <p:nvPr/>
        </p:nvGrpSpPr>
        <p:grpSpPr>
          <a:xfrm>
            <a:off x="8052102" y="4599965"/>
            <a:ext cx="1581368" cy="723767"/>
            <a:chOff x="406713" y="1180365"/>
            <a:chExt cx="1581368" cy="723767"/>
          </a:xfrm>
        </p:grpSpPr>
        <p:cxnSp>
          <p:nvCxnSpPr>
            <p:cNvPr id="499" name="Прямая соединительная линия 498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0" name="Прямая соединительная линия 499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1" name="Скругленный прямоугольник 500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24%</a:t>
              </a:r>
            </a:p>
          </p:txBody>
        </p:sp>
        <p:sp>
          <p:nvSpPr>
            <p:cNvPr id="502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19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503" name="Прямоугольник 502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1716/800 </a:t>
              </a:r>
            </a:p>
          </p:txBody>
        </p:sp>
        <p:sp>
          <p:nvSpPr>
            <p:cNvPr id="504" name="Прямоугольник 503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39741/104430</a:t>
              </a:r>
              <a:endParaRPr lang="ru-RU" sz="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5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 err="1"/>
                <a:t>Лабинский</a:t>
              </a:r>
              <a:r>
                <a:rPr lang="ru-RU" sz="900" dirty="0"/>
                <a:t> р-н</a:t>
              </a:r>
            </a:p>
          </p:txBody>
        </p:sp>
        <p:sp>
          <p:nvSpPr>
            <p:cNvPr id="506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19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507" name="Группа 506"/>
          <p:cNvGrpSpPr/>
          <p:nvPr/>
        </p:nvGrpSpPr>
        <p:grpSpPr>
          <a:xfrm>
            <a:off x="4621522" y="4934796"/>
            <a:ext cx="1581368" cy="723767"/>
            <a:chOff x="406713" y="1180365"/>
            <a:chExt cx="1581368" cy="723767"/>
          </a:xfrm>
        </p:grpSpPr>
        <p:cxnSp>
          <p:nvCxnSpPr>
            <p:cNvPr id="508" name="Прямая соединительная линия 507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9" name="Прямая соединительная линия 508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0" name="Скругленный прямоугольник 509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50%</a:t>
              </a:r>
            </a:p>
          </p:txBody>
        </p:sp>
        <p:sp>
          <p:nvSpPr>
            <p:cNvPr id="511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35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512" name="Прямоугольник 511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726/360 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3" name="Прямоугольник 512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35496/125876 </a:t>
              </a:r>
            </a:p>
          </p:txBody>
        </p:sp>
        <p:sp>
          <p:nvSpPr>
            <p:cNvPr id="514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/>
                <a:t>Туапсинский р-н</a:t>
              </a:r>
            </a:p>
          </p:txBody>
        </p:sp>
        <p:sp>
          <p:nvSpPr>
            <p:cNvPr id="515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19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471" name="Группа 470"/>
          <p:cNvGrpSpPr/>
          <p:nvPr/>
        </p:nvGrpSpPr>
        <p:grpSpPr>
          <a:xfrm>
            <a:off x="2807880" y="4475228"/>
            <a:ext cx="1581368" cy="723767"/>
            <a:chOff x="406713" y="1180365"/>
            <a:chExt cx="1581368" cy="723767"/>
          </a:xfrm>
        </p:grpSpPr>
        <p:cxnSp>
          <p:nvCxnSpPr>
            <p:cNvPr id="472" name="Прямая соединительная линия 471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3" name="Прямая соединительная линия 472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4" name="Скругленный прямоугольник 473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47%</a:t>
              </a:r>
              <a:endParaRPr lang="ru-RU" sz="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5" name="TextBox 23"/>
            <p:cNvSpPr txBox="1">
              <a:spLocks noChangeAspect="1"/>
            </p:cNvSpPr>
            <p:nvPr/>
          </p:nvSpPr>
          <p:spPr>
            <a:xfrm>
              <a:off x="887778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14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476" name="Прямоугольник 475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729/376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7" name="Прямоугольник 476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6711/68663 </a:t>
              </a:r>
              <a:endParaRPr lang="ru-RU" sz="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8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 smtClean="0"/>
                <a:t>г-к. Геленджик</a:t>
              </a:r>
              <a:endParaRPr lang="ru-RU" sz="900" dirty="0"/>
            </a:p>
          </p:txBody>
        </p:sp>
        <p:sp>
          <p:nvSpPr>
            <p:cNvPr id="479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13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480" name="Группа 479"/>
          <p:cNvGrpSpPr/>
          <p:nvPr/>
        </p:nvGrpSpPr>
        <p:grpSpPr>
          <a:xfrm>
            <a:off x="1648261" y="3911646"/>
            <a:ext cx="1581368" cy="723767"/>
            <a:chOff x="406713" y="1180365"/>
            <a:chExt cx="1581368" cy="723767"/>
          </a:xfrm>
        </p:grpSpPr>
        <p:cxnSp>
          <p:nvCxnSpPr>
            <p:cNvPr id="481" name="Прямая соединительная линия 480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2" name="Прямая соединительная линия 481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3" name="Скругленный прямоугольник 482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29%</a:t>
              </a:r>
              <a:endParaRPr lang="ru-RU" sz="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4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17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485" name="Прямоугольник 484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793/</a:t>
              </a: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534 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6" name="Прямоугольник 485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47931/246266</a:t>
              </a:r>
              <a:endParaRPr lang="ru-RU" sz="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7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 smtClean="0"/>
                <a:t>г. Новороссийск</a:t>
              </a:r>
              <a:endParaRPr lang="ru-RU" sz="900" dirty="0"/>
            </a:p>
          </p:txBody>
        </p:sp>
        <p:sp>
          <p:nvSpPr>
            <p:cNvPr id="488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15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516" name="Группа 515"/>
          <p:cNvGrpSpPr/>
          <p:nvPr/>
        </p:nvGrpSpPr>
        <p:grpSpPr>
          <a:xfrm>
            <a:off x="6140603" y="4683750"/>
            <a:ext cx="1357210" cy="816885"/>
            <a:chOff x="4926866" y="2623515"/>
            <a:chExt cx="1388069" cy="800730"/>
          </a:xfrm>
        </p:grpSpPr>
        <p:cxnSp>
          <p:nvCxnSpPr>
            <p:cNvPr id="517" name="Прямая соединительная линия 516"/>
            <p:cNvCxnSpPr/>
            <p:nvPr/>
          </p:nvCxnSpPr>
          <p:spPr>
            <a:xfrm>
              <a:off x="5930425" y="2920349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8" name="Прямая соединительная линия 517"/>
            <p:cNvCxnSpPr/>
            <p:nvPr/>
          </p:nvCxnSpPr>
          <p:spPr>
            <a:xfrm>
              <a:off x="6054568" y="3096310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9" name="Скругленный прямоугольник 518"/>
            <p:cNvSpPr/>
            <p:nvPr/>
          </p:nvSpPr>
          <p:spPr>
            <a:xfrm>
              <a:off x="4990697" y="2965108"/>
              <a:ext cx="282863" cy="176595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9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69%</a:t>
              </a:r>
              <a:endParaRPr lang="ru-RU" sz="9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0" name="TextBox 23"/>
            <p:cNvSpPr txBox="1">
              <a:spLocks noChangeAspect="1"/>
            </p:cNvSpPr>
            <p:nvPr/>
          </p:nvSpPr>
          <p:spPr>
            <a:xfrm>
              <a:off x="5802451" y="3208514"/>
              <a:ext cx="377062" cy="196099"/>
            </a:xfrm>
            <a:prstGeom prst="rect">
              <a:avLst/>
            </a:prstGeom>
            <a:solidFill>
              <a:srgbClr val="FF9900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18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521" name="TextBox 23"/>
            <p:cNvSpPr txBox="1">
              <a:spLocks noChangeAspect="1"/>
            </p:cNvSpPr>
            <p:nvPr/>
          </p:nvSpPr>
          <p:spPr>
            <a:xfrm>
              <a:off x="5337713" y="3209291"/>
              <a:ext cx="404818" cy="214954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825" kern="0" dirty="0" smtClean="0">
                  <a:solidFill>
                    <a:prstClr val="black"/>
                  </a:solidFill>
                </a:rPr>
                <a:t>22</a:t>
              </a:r>
              <a:endParaRPr lang="ru-RU" sz="825" kern="0" dirty="0">
                <a:solidFill>
                  <a:prstClr val="black"/>
                </a:solidFill>
              </a:endParaRPr>
            </a:p>
          </p:txBody>
        </p:sp>
        <p:sp>
          <p:nvSpPr>
            <p:cNvPr id="522" name="Прямоугольник 521"/>
            <p:cNvSpPr/>
            <p:nvPr/>
          </p:nvSpPr>
          <p:spPr>
            <a:xfrm>
              <a:off x="5273558" y="3035683"/>
              <a:ext cx="934213" cy="19252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113/77</a:t>
              </a:r>
              <a:endParaRPr lang="ru-RU" sz="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3" name="Прямоугольник 522"/>
            <p:cNvSpPr/>
            <p:nvPr/>
          </p:nvSpPr>
          <p:spPr bwMode="auto">
            <a:xfrm>
              <a:off x="5273560" y="2870474"/>
              <a:ext cx="934213" cy="169732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9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34143/100997</a:t>
              </a:r>
              <a:endPara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4" name="TextBox 10"/>
            <p:cNvSpPr txBox="1"/>
            <p:nvPr/>
          </p:nvSpPr>
          <p:spPr>
            <a:xfrm>
              <a:off x="4926866" y="2623515"/>
              <a:ext cx="1388069" cy="226267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 smtClean="0"/>
                <a:t>Апшеронский р-н</a:t>
              </a:r>
              <a:endParaRPr lang="ru-RU" sz="900" dirty="0"/>
            </a:p>
          </p:txBody>
        </p:sp>
      </p:grpSp>
      <p:grpSp>
        <p:nvGrpSpPr>
          <p:cNvPr id="525" name="Группа 524"/>
          <p:cNvGrpSpPr/>
          <p:nvPr/>
        </p:nvGrpSpPr>
        <p:grpSpPr>
          <a:xfrm>
            <a:off x="4280201" y="3661279"/>
            <a:ext cx="1581368" cy="710707"/>
            <a:chOff x="1101172" y="2922236"/>
            <a:chExt cx="1581368" cy="710707"/>
          </a:xfrm>
        </p:grpSpPr>
        <p:cxnSp>
          <p:nvCxnSpPr>
            <p:cNvPr id="526" name="Прямая соединительная линия 525"/>
            <p:cNvCxnSpPr/>
            <p:nvPr/>
          </p:nvCxnSpPr>
          <p:spPr>
            <a:xfrm>
              <a:off x="2178683" y="3257474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7" name="Прямая соединительная линия 526"/>
            <p:cNvCxnSpPr/>
            <p:nvPr/>
          </p:nvCxnSpPr>
          <p:spPr>
            <a:xfrm>
              <a:off x="2288541" y="3404477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8" name="Скругленный прямоугольник 527"/>
            <p:cNvSpPr/>
            <p:nvPr/>
          </p:nvSpPr>
          <p:spPr>
            <a:xfrm>
              <a:off x="1334567" y="3303779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45%</a:t>
              </a:r>
            </a:p>
          </p:txBody>
        </p:sp>
        <p:sp>
          <p:nvSpPr>
            <p:cNvPr id="529" name="TextBox 23"/>
            <p:cNvSpPr txBox="1">
              <a:spLocks noChangeAspect="1"/>
            </p:cNvSpPr>
            <p:nvPr/>
          </p:nvSpPr>
          <p:spPr>
            <a:xfrm>
              <a:off x="1943520" y="3423067"/>
              <a:ext cx="426480" cy="200055"/>
            </a:xfrm>
            <a:prstGeom prst="rect">
              <a:avLst/>
            </a:prstGeom>
            <a:solidFill>
              <a:srgbClr val="FF9900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14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530" name="TextBox 23"/>
            <p:cNvSpPr txBox="1">
              <a:spLocks noChangeAspect="1"/>
            </p:cNvSpPr>
            <p:nvPr/>
          </p:nvSpPr>
          <p:spPr>
            <a:xfrm>
              <a:off x="1589792" y="3432888"/>
              <a:ext cx="389919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19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531" name="Прямоугольник 530"/>
            <p:cNvSpPr/>
            <p:nvPr/>
          </p:nvSpPr>
          <p:spPr>
            <a:xfrm>
              <a:off x="1589791" y="3294867"/>
              <a:ext cx="799229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342780/1272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2" name="Прямоугольник 531"/>
            <p:cNvSpPr/>
            <p:nvPr/>
          </p:nvSpPr>
          <p:spPr bwMode="auto">
            <a:xfrm>
              <a:off x="1589792" y="3153069"/>
              <a:ext cx="799228" cy="123376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15821/41799</a:t>
              </a:r>
              <a:endParaRPr lang="ru-RU" sz="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3" name="TextBox 10"/>
            <p:cNvSpPr txBox="1"/>
            <p:nvPr/>
          </p:nvSpPr>
          <p:spPr>
            <a:xfrm>
              <a:off x="1101172" y="2922236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 smtClean="0"/>
                <a:t>г. Краснодар</a:t>
              </a:r>
              <a:endParaRPr lang="ru-RU" sz="900" dirty="0"/>
            </a:p>
          </p:txBody>
        </p:sp>
      </p:grpSp>
      <p:grpSp>
        <p:nvGrpSpPr>
          <p:cNvPr id="534" name="Группа 533"/>
          <p:cNvGrpSpPr/>
          <p:nvPr/>
        </p:nvGrpSpPr>
        <p:grpSpPr>
          <a:xfrm>
            <a:off x="3263123" y="3108608"/>
            <a:ext cx="1581368" cy="710707"/>
            <a:chOff x="1101172" y="2922236"/>
            <a:chExt cx="1581368" cy="710707"/>
          </a:xfrm>
        </p:grpSpPr>
        <p:cxnSp>
          <p:nvCxnSpPr>
            <p:cNvPr id="535" name="Прямая соединительная линия 534"/>
            <p:cNvCxnSpPr/>
            <p:nvPr/>
          </p:nvCxnSpPr>
          <p:spPr>
            <a:xfrm>
              <a:off x="2178683" y="3257474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6" name="Прямая соединительная линия 535"/>
            <p:cNvCxnSpPr/>
            <p:nvPr/>
          </p:nvCxnSpPr>
          <p:spPr>
            <a:xfrm>
              <a:off x="2288541" y="3404477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7" name="Скругленный прямоугольник 536"/>
            <p:cNvSpPr/>
            <p:nvPr/>
          </p:nvSpPr>
          <p:spPr>
            <a:xfrm>
              <a:off x="1334567" y="3303779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35%</a:t>
              </a:r>
              <a:endParaRPr lang="ru-RU" sz="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8" name="TextBox 23"/>
            <p:cNvSpPr txBox="1">
              <a:spLocks noChangeAspect="1"/>
            </p:cNvSpPr>
            <p:nvPr/>
          </p:nvSpPr>
          <p:spPr>
            <a:xfrm>
              <a:off x="1943520" y="3423067"/>
              <a:ext cx="426480" cy="200055"/>
            </a:xfrm>
            <a:prstGeom prst="rect">
              <a:avLst/>
            </a:prstGeom>
            <a:solidFill>
              <a:srgbClr val="FF9900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13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539" name="TextBox 23"/>
            <p:cNvSpPr txBox="1">
              <a:spLocks noChangeAspect="1"/>
            </p:cNvSpPr>
            <p:nvPr/>
          </p:nvSpPr>
          <p:spPr>
            <a:xfrm>
              <a:off x="1589792" y="3432888"/>
              <a:ext cx="389919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11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540" name="Прямоугольник 539"/>
            <p:cNvSpPr/>
            <p:nvPr/>
          </p:nvSpPr>
          <p:spPr>
            <a:xfrm>
              <a:off x="1589792" y="3294867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2365/738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1" name="Прямоугольник 540"/>
            <p:cNvSpPr/>
            <p:nvPr/>
          </p:nvSpPr>
          <p:spPr bwMode="auto">
            <a:xfrm>
              <a:off x="1589792" y="3153068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36832/104074</a:t>
              </a:r>
              <a:endParaRPr lang="ru-RU" sz="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2" name="TextBox 10"/>
            <p:cNvSpPr txBox="1"/>
            <p:nvPr/>
          </p:nvSpPr>
          <p:spPr>
            <a:xfrm>
              <a:off x="1101172" y="2922236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 smtClean="0"/>
                <a:t>Красноармейский р-н</a:t>
              </a:r>
              <a:endParaRPr lang="ru-RU" sz="900" dirty="0"/>
            </a:p>
          </p:txBody>
        </p:sp>
      </p:grpSp>
      <p:grpSp>
        <p:nvGrpSpPr>
          <p:cNvPr id="543" name="Группа 542"/>
          <p:cNvGrpSpPr/>
          <p:nvPr/>
        </p:nvGrpSpPr>
        <p:grpSpPr>
          <a:xfrm>
            <a:off x="2751768" y="1131672"/>
            <a:ext cx="1581368" cy="723767"/>
            <a:chOff x="406713" y="1180365"/>
            <a:chExt cx="1581368" cy="723767"/>
          </a:xfrm>
        </p:grpSpPr>
        <p:cxnSp>
          <p:nvCxnSpPr>
            <p:cNvPr id="544" name="Прямая соединительная линия 543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5" name="Прямая соединительная линия 544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6" name="Скругленный прямоугольник 545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25%</a:t>
              </a:r>
              <a:endParaRPr lang="ru-RU" sz="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7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14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548" name="Прямоугольник 547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2052/824</a:t>
              </a:r>
              <a:endParaRPr lang="ru-RU" sz="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9" name="Прямоугольник 548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31306/140838 </a:t>
              </a:r>
              <a:endParaRPr lang="ru-RU" sz="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0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 smtClean="0"/>
                <a:t>Ейский р-н</a:t>
              </a:r>
              <a:endParaRPr lang="ru-RU" sz="900" dirty="0"/>
            </a:p>
          </p:txBody>
        </p:sp>
        <p:sp>
          <p:nvSpPr>
            <p:cNvPr id="551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11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552" name="Группа 551"/>
          <p:cNvGrpSpPr/>
          <p:nvPr/>
        </p:nvGrpSpPr>
        <p:grpSpPr>
          <a:xfrm>
            <a:off x="4155149" y="1788575"/>
            <a:ext cx="1581368" cy="723767"/>
            <a:chOff x="406713" y="1180365"/>
            <a:chExt cx="1581368" cy="723767"/>
          </a:xfrm>
        </p:grpSpPr>
        <p:cxnSp>
          <p:nvCxnSpPr>
            <p:cNvPr id="553" name="Прямая соединительная линия 552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4" name="Прямая соединительная линия 553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5" name="Скругленный прямоугольник 554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28%</a:t>
              </a:r>
              <a:endParaRPr lang="ru-RU" sz="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6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15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557" name="Прямоугольник 556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546/471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8" name="Прямоугольник 557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35795/105025 </a:t>
              </a:r>
              <a:endParaRPr lang="ru-RU" sz="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9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 smtClean="0"/>
                <a:t>Каневской р-н</a:t>
              </a:r>
              <a:endParaRPr lang="ru-RU" sz="900" dirty="0"/>
            </a:p>
          </p:txBody>
        </p:sp>
        <p:sp>
          <p:nvSpPr>
            <p:cNvPr id="560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>
                  <a:solidFill>
                    <a:prstClr val="black"/>
                  </a:solidFill>
                </a:rPr>
                <a:t>9</a:t>
              </a:r>
            </a:p>
          </p:txBody>
        </p:sp>
      </p:grpSp>
      <p:grpSp>
        <p:nvGrpSpPr>
          <p:cNvPr id="561" name="Группа 560"/>
          <p:cNvGrpSpPr/>
          <p:nvPr/>
        </p:nvGrpSpPr>
        <p:grpSpPr>
          <a:xfrm>
            <a:off x="4418478" y="2840299"/>
            <a:ext cx="1581368" cy="723767"/>
            <a:chOff x="406713" y="1180365"/>
            <a:chExt cx="1581368" cy="723767"/>
          </a:xfrm>
        </p:grpSpPr>
        <p:cxnSp>
          <p:nvCxnSpPr>
            <p:cNvPr id="562" name="Прямая соединительная линия 561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3" name="Прямая соединительная линия 562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4" name="Скругленный прямоугольник 563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42%</a:t>
              </a:r>
              <a:endParaRPr lang="ru-RU" sz="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5" name="TextBox 23"/>
            <p:cNvSpPr txBox="1">
              <a:spLocks noChangeAspect="1"/>
            </p:cNvSpPr>
            <p:nvPr/>
          </p:nvSpPr>
          <p:spPr>
            <a:xfrm>
              <a:off x="887778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12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566" name="Прямоугольник 565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951/410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7" name="Прямоугольник 566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32367/107665 </a:t>
              </a:r>
              <a:endParaRPr lang="ru-RU" sz="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8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 smtClean="0"/>
                <a:t>Тимашевский р-н</a:t>
              </a:r>
              <a:endParaRPr lang="ru-RU" sz="900" dirty="0"/>
            </a:p>
          </p:txBody>
        </p:sp>
        <p:sp>
          <p:nvSpPr>
            <p:cNvPr id="569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13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570" name="Группа 569"/>
          <p:cNvGrpSpPr/>
          <p:nvPr/>
        </p:nvGrpSpPr>
        <p:grpSpPr>
          <a:xfrm>
            <a:off x="2582625" y="2125527"/>
            <a:ext cx="1581368" cy="723767"/>
            <a:chOff x="406713" y="1180365"/>
            <a:chExt cx="1581368" cy="723767"/>
          </a:xfrm>
        </p:grpSpPr>
        <p:cxnSp>
          <p:nvCxnSpPr>
            <p:cNvPr id="571" name="Прямая соединительная линия 570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2" name="Прямая соединительная линия 571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3" name="Скругленный прямоугольник 572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47%</a:t>
              </a:r>
              <a:endParaRPr lang="ru-RU" sz="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4" name="TextBox 23"/>
            <p:cNvSpPr txBox="1">
              <a:spLocks noChangeAspect="1"/>
            </p:cNvSpPr>
            <p:nvPr/>
          </p:nvSpPr>
          <p:spPr>
            <a:xfrm>
              <a:off x="887778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16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575" name="Прямоугольник 574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15562/156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6" name="Прямоугольник 575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14896/58334 </a:t>
              </a:r>
              <a:endParaRPr lang="ru-RU" sz="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7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 smtClean="0"/>
                <a:t>Приморско-Ахтарский р-н</a:t>
              </a:r>
              <a:endParaRPr lang="ru-RU" sz="900" dirty="0"/>
            </a:p>
          </p:txBody>
        </p:sp>
        <p:sp>
          <p:nvSpPr>
            <p:cNvPr id="578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12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579" name="Группа 578"/>
          <p:cNvGrpSpPr/>
          <p:nvPr/>
        </p:nvGrpSpPr>
        <p:grpSpPr>
          <a:xfrm>
            <a:off x="7706005" y="3016042"/>
            <a:ext cx="1581368" cy="723767"/>
            <a:chOff x="406713" y="1180365"/>
            <a:chExt cx="1581368" cy="723767"/>
          </a:xfrm>
        </p:grpSpPr>
        <p:cxnSp>
          <p:nvCxnSpPr>
            <p:cNvPr id="580" name="Прямая соединительная линия 579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1" name="Прямая соединительная линия 580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2" name="Скругленный прямоугольник 581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10%</a:t>
              </a:r>
              <a:endParaRPr lang="ru-RU" sz="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3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18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584" name="Прямоугольник 583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1475/284 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5" name="Прямоугольник 584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24438/64500</a:t>
              </a:r>
              <a:endParaRPr lang="ru-RU" sz="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6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 smtClean="0"/>
                <a:t>Кавказский р-н</a:t>
              </a:r>
              <a:endParaRPr lang="ru-RU" sz="900" dirty="0"/>
            </a:p>
          </p:txBody>
        </p:sp>
        <p:sp>
          <p:nvSpPr>
            <p:cNvPr id="587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13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588" name="Группа 587"/>
          <p:cNvGrpSpPr/>
          <p:nvPr/>
        </p:nvGrpSpPr>
        <p:grpSpPr>
          <a:xfrm>
            <a:off x="5987796" y="3270074"/>
            <a:ext cx="1357210" cy="816885"/>
            <a:chOff x="4926866" y="2623515"/>
            <a:chExt cx="1388069" cy="800730"/>
          </a:xfrm>
        </p:grpSpPr>
        <p:cxnSp>
          <p:nvCxnSpPr>
            <p:cNvPr id="589" name="Прямая соединительная линия 588"/>
            <p:cNvCxnSpPr/>
            <p:nvPr/>
          </p:nvCxnSpPr>
          <p:spPr>
            <a:xfrm>
              <a:off x="5930425" y="2920349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0" name="Прямая соединительная линия 589"/>
            <p:cNvCxnSpPr/>
            <p:nvPr/>
          </p:nvCxnSpPr>
          <p:spPr>
            <a:xfrm>
              <a:off x="6054568" y="3096310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1" name="Скругленный прямоугольник 590"/>
            <p:cNvSpPr/>
            <p:nvPr/>
          </p:nvSpPr>
          <p:spPr>
            <a:xfrm>
              <a:off x="4990697" y="2965108"/>
              <a:ext cx="282863" cy="176595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9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62%</a:t>
              </a:r>
              <a:endParaRPr lang="ru-RU" sz="9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2" name="TextBox 23"/>
            <p:cNvSpPr txBox="1">
              <a:spLocks noChangeAspect="1"/>
            </p:cNvSpPr>
            <p:nvPr/>
          </p:nvSpPr>
          <p:spPr>
            <a:xfrm>
              <a:off x="5802451" y="3208514"/>
              <a:ext cx="377062" cy="196099"/>
            </a:xfrm>
            <a:prstGeom prst="rect">
              <a:avLst/>
            </a:prstGeom>
            <a:solidFill>
              <a:srgbClr val="FF9900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14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593" name="TextBox 23"/>
            <p:cNvSpPr txBox="1">
              <a:spLocks noChangeAspect="1"/>
            </p:cNvSpPr>
            <p:nvPr/>
          </p:nvSpPr>
          <p:spPr>
            <a:xfrm>
              <a:off x="5337713" y="3209291"/>
              <a:ext cx="404818" cy="214954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825" kern="0" dirty="0" smtClean="0">
                  <a:solidFill>
                    <a:prstClr val="black"/>
                  </a:solidFill>
                </a:rPr>
                <a:t>11</a:t>
              </a:r>
              <a:endParaRPr lang="ru-RU" sz="825" kern="0" dirty="0">
                <a:solidFill>
                  <a:prstClr val="black"/>
                </a:solidFill>
              </a:endParaRPr>
            </a:p>
          </p:txBody>
        </p:sp>
        <p:sp>
          <p:nvSpPr>
            <p:cNvPr id="594" name="Прямоугольник 593"/>
            <p:cNvSpPr/>
            <p:nvPr/>
          </p:nvSpPr>
          <p:spPr>
            <a:xfrm>
              <a:off x="5273560" y="3035684"/>
              <a:ext cx="934213" cy="19252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1307/528</a:t>
              </a:r>
              <a:endParaRPr lang="ru-RU" sz="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5" name="Прямоугольник 594"/>
            <p:cNvSpPr/>
            <p:nvPr/>
          </p:nvSpPr>
          <p:spPr bwMode="auto">
            <a:xfrm>
              <a:off x="5273560" y="2870474"/>
              <a:ext cx="934213" cy="169732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9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35795/105025</a:t>
              </a:r>
              <a:endPara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6" name="TextBox 10"/>
            <p:cNvSpPr txBox="1"/>
            <p:nvPr/>
          </p:nvSpPr>
          <p:spPr>
            <a:xfrm>
              <a:off x="4926866" y="2623515"/>
              <a:ext cx="1388069" cy="226267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 smtClean="0"/>
                <a:t>Усть-Лабинский р-н</a:t>
              </a:r>
              <a:endParaRPr lang="ru-RU" sz="900" dirty="0"/>
            </a:p>
          </p:txBody>
        </p:sp>
      </p:grpSp>
      <p:grpSp>
        <p:nvGrpSpPr>
          <p:cNvPr id="597" name="Группа 596"/>
          <p:cNvGrpSpPr/>
          <p:nvPr/>
        </p:nvGrpSpPr>
        <p:grpSpPr>
          <a:xfrm>
            <a:off x="7440055" y="2237183"/>
            <a:ext cx="1388069" cy="726128"/>
            <a:chOff x="4819704" y="2623515"/>
            <a:chExt cx="1388069" cy="726128"/>
          </a:xfrm>
        </p:grpSpPr>
        <p:cxnSp>
          <p:nvCxnSpPr>
            <p:cNvPr id="598" name="Прямая соединительная линия 597"/>
            <p:cNvCxnSpPr/>
            <p:nvPr/>
          </p:nvCxnSpPr>
          <p:spPr>
            <a:xfrm>
              <a:off x="5930425" y="2920349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9" name="Прямая соединительная линия 598"/>
            <p:cNvCxnSpPr/>
            <p:nvPr/>
          </p:nvCxnSpPr>
          <p:spPr>
            <a:xfrm>
              <a:off x="6054568" y="3096310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0" name="Скругленный прямоугольник 599"/>
            <p:cNvSpPr/>
            <p:nvPr/>
          </p:nvSpPr>
          <p:spPr>
            <a:xfrm>
              <a:off x="4990697" y="2965108"/>
              <a:ext cx="282863" cy="176595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9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63%</a:t>
              </a:r>
              <a:endParaRPr lang="ru-RU" sz="9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1" name="TextBox 23"/>
            <p:cNvSpPr txBox="1">
              <a:spLocks noChangeAspect="1"/>
            </p:cNvSpPr>
            <p:nvPr/>
          </p:nvSpPr>
          <p:spPr>
            <a:xfrm>
              <a:off x="5606812" y="3118562"/>
              <a:ext cx="377062" cy="200055"/>
            </a:xfrm>
            <a:prstGeom prst="rect">
              <a:avLst/>
            </a:prstGeom>
            <a:solidFill>
              <a:srgbClr val="FF9900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13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602" name="TextBox 23"/>
            <p:cNvSpPr txBox="1">
              <a:spLocks noChangeAspect="1"/>
            </p:cNvSpPr>
            <p:nvPr/>
          </p:nvSpPr>
          <p:spPr>
            <a:xfrm>
              <a:off x="5340960" y="3130318"/>
              <a:ext cx="345558" cy="21932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825" kern="0" dirty="0" smtClean="0">
                  <a:solidFill>
                    <a:prstClr val="black"/>
                  </a:solidFill>
                </a:rPr>
                <a:t>17</a:t>
              </a:r>
              <a:endParaRPr lang="ru-RU" sz="825" kern="0" dirty="0">
                <a:solidFill>
                  <a:prstClr val="black"/>
                </a:solidFill>
              </a:endParaRPr>
            </a:p>
          </p:txBody>
        </p:sp>
        <p:sp>
          <p:nvSpPr>
            <p:cNvPr id="603" name="Прямоугольник 602"/>
            <p:cNvSpPr/>
            <p:nvPr/>
          </p:nvSpPr>
          <p:spPr>
            <a:xfrm>
              <a:off x="5264958" y="3035683"/>
              <a:ext cx="775883" cy="116688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760/500</a:t>
              </a:r>
              <a:endParaRPr lang="ru-RU" sz="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4" name="Прямоугольник 603"/>
            <p:cNvSpPr/>
            <p:nvPr/>
          </p:nvSpPr>
          <p:spPr bwMode="auto">
            <a:xfrm>
              <a:off x="5246126" y="2870474"/>
              <a:ext cx="803647" cy="169732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9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12714/35918</a:t>
              </a:r>
              <a:endPara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5" name="TextBox 10"/>
            <p:cNvSpPr txBox="1"/>
            <p:nvPr/>
          </p:nvSpPr>
          <p:spPr>
            <a:xfrm>
              <a:off x="4819704" y="2623515"/>
              <a:ext cx="1388069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 smtClean="0"/>
                <a:t>Новопокровский р-н</a:t>
              </a:r>
              <a:endParaRPr lang="ru-RU" sz="900" dirty="0"/>
            </a:p>
          </p:txBody>
        </p:sp>
      </p:grpSp>
      <p:grpSp>
        <p:nvGrpSpPr>
          <p:cNvPr id="606" name="Группа 605"/>
          <p:cNvGrpSpPr/>
          <p:nvPr/>
        </p:nvGrpSpPr>
        <p:grpSpPr>
          <a:xfrm>
            <a:off x="8291550" y="1668086"/>
            <a:ext cx="1388069" cy="726128"/>
            <a:chOff x="7717028" y="4026888"/>
            <a:chExt cx="1388069" cy="726128"/>
          </a:xfrm>
        </p:grpSpPr>
        <p:cxnSp>
          <p:nvCxnSpPr>
            <p:cNvPr id="607" name="Прямая соединительная линия 606"/>
            <p:cNvCxnSpPr/>
            <p:nvPr/>
          </p:nvCxnSpPr>
          <p:spPr>
            <a:xfrm>
              <a:off x="8827749" y="4323722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8" name="Прямая соединительная линия 607"/>
            <p:cNvCxnSpPr/>
            <p:nvPr/>
          </p:nvCxnSpPr>
          <p:spPr>
            <a:xfrm>
              <a:off x="8951892" y="449968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9" name="Скругленный прямоугольник 608"/>
            <p:cNvSpPr/>
            <p:nvPr/>
          </p:nvSpPr>
          <p:spPr>
            <a:xfrm>
              <a:off x="7888021" y="4368481"/>
              <a:ext cx="282863" cy="176595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9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52%</a:t>
              </a:r>
              <a:endParaRPr lang="ru-RU" sz="9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0" name="TextBox 23"/>
            <p:cNvSpPr txBox="1">
              <a:spLocks noChangeAspect="1"/>
            </p:cNvSpPr>
            <p:nvPr/>
          </p:nvSpPr>
          <p:spPr>
            <a:xfrm>
              <a:off x="8504136" y="4521935"/>
              <a:ext cx="377062" cy="200055"/>
            </a:xfrm>
            <a:prstGeom prst="rect">
              <a:avLst/>
            </a:prstGeom>
            <a:solidFill>
              <a:srgbClr val="FF9900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12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611" name="TextBox 23"/>
            <p:cNvSpPr txBox="1">
              <a:spLocks noChangeAspect="1"/>
            </p:cNvSpPr>
            <p:nvPr/>
          </p:nvSpPr>
          <p:spPr>
            <a:xfrm>
              <a:off x="8238284" y="4533691"/>
              <a:ext cx="345558" cy="21932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825" kern="0" dirty="0" smtClean="0">
                  <a:solidFill>
                    <a:prstClr val="black"/>
                  </a:solidFill>
                </a:rPr>
                <a:t>15</a:t>
              </a:r>
              <a:endParaRPr lang="ru-RU" sz="825" kern="0" dirty="0">
                <a:solidFill>
                  <a:prstClr val="black"/>
                </a:solidFill>
              </a:endParaRPr>
            </a:p>
          </p:txBody>
        </p:sp>
        <p:sp>
          <p:nvSpPr>
            <p:cNvPr id="612" name="Прямоугольник 611"/>
            <p:cNvSpPr/>
            <p:nvPr/>
          </p:nvSpPr>
          <p:spPr>
            <a:xfrm>
              <a:off x="8162282" y="4439056"/>
              <a:ext cx="775883" cy="116688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693/959</a:t>
              </a:r>
              <a:endParaRPr lang="ru-RU" sz="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3" name="Прямоугольник 612"/>
            <p:cNvSpPr/>
            <p:nvPr/>
          </p:nvSpPr>
          <p:spPr bwMode="auto">
            <a:xfrm>
              <a:off x="8143450" y="4273847"/>
              <a:ext cx="803647" cy="169732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9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11048/31303</a:t>
              </a:r>
              <a:endPara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4" name="TextBox 10"/>
            <p:cNvSpPr txBox="1"/>
            <p:nvPr/>
          </p:nvSpPr>
          <p:spPr>
            <a:xfrm>
              <a:off x="7717028" y="4026888"/>
              <a:ext cx="1388069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 smtClean="0"/>
                <a:t>Белоглинский </a:t>
              </a:r>
              <a:r>
                <a:rPr lang="ru-RU" sz="900" dirty="0"/>
                <a:t>р-н</a:t>
              </a:r>
            </a:p>
          </p:txBody>
        </p:sp>
      </p:grpSp>
      <p:grpSp>
        <p:nvGrpSpPr>
          <p:cNvPr id="615" name="Группа 614"/>
          <p:cNvGrpSpPr/>
          <p:nvPr/>
        </p:nvGrpSpPr>
        <p:grpSpPr>
          <a:xfrm>
            <a:off x="5706197" y="1237366"/>
            <a:ext cx="1581368" cy="723767"/>
            <a:chOff x="406713" y="1180365"/>
            <a:chExt cx="1581368" cy="723767"/>
          </a:xfrm>
        </p:grpSpPr>
        <p:cxnSp>
          <p:nvCxnSpPr>
            <p:cNvPr id="616" name="Прямая соединительная линия 615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7" name="Прямая соединительная линия 616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8" name="Скругленный прямоугольник 617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23%</a:t>
              </a:r>
              <a:endParaRPr lang="ru-RU" sz="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9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12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620" name="Прямоугольник 619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879/332</a:t>
              </a:r>
              <a:endParaRPr lang="ru-RU" sz="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21" name="Прямоугольник 620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23721/</a:t>
              </a: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68086 </a:t>
              </a:r>
              <a:endParaRPr lang="ru-RU" sz="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22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 smtClean="0"/>
                <a:t>Кущевский р-н</a:t>
              </a:r>
              <a:endParaRPr lang="ru-RU" sz="900" dirty="0"/>
            </a:p>
          </p:txBody>
        </p:sp>
        <p:sp>
          <p:nvSpPr>
            <p:cNvPr id="623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10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624" name="Группа 623"/>
          <p:cNvGrpSpPr/>
          <p:nvPr/>
        </p:nvGrpSpPr>
        <p:grpSpPr>
          <a:xfrm>
            <a:off x="4053807" y="926497"/>
            <a:ext cx="1581368" cy="723767"/>
            <a:chOff x="406713" y="1180365"/>
            <a:chExt cx="1581368" cy="723767"/>
          </a:xfrm>
        </p:grpSpPr>
        <p:cxnSp>
          <p:nvCxnSpPr>
            <p:cNvPr id="625" name="Прямая соединительная линия 624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6" name="Прямая соединительная линия 625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7" name="Скругленный прямоугольник 626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20%</a:t>
              </a:r>
              <a:endParaRPr lang="ru-RU" sz="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28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19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629" name="Прямоугольник 628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699/81</a:t>
              </a:r>
              <a:endParaRPr lang="ru-RU" sz="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30" name="Прямоугольник 629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14548/39090 </a:t>
              </a:r>
              <a:endParaRPr lang="ru-RU" sz="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31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 smtClean="0"/>
                <a:t>Щербиновский р-н</a:t>
              </a:r>
              <a:endParaRPr lang="ru-RU" sz="900" dirty="0"/>
            </a:p>
          </p:txBody>
        </p:sp>
        <p:sp>
          <p:nvSpPr>
            <p:cNvPr id="632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11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454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2990"/>
            <a:ext cx="12191999" cy="6127198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5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" name="Picture 49" descr="original_metal_w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20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4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17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2" name="Text Box 2"/>
          <p:cNvSpPr txBox="1">
            <a:spLocks noChangeArrowheads="1"/>
          </p:cNvSpPr>
          <p:nvPr/>
        </p:nvSpPr>
        <p:spPr bwMode="auto">
          <a:xfrm>
            <a:off x="-7936" y="-117"/>
            <a:ext cx="12193178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 ПО ОСАДКАМ И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УСИЛЕНИЮ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ВЕТРА</a:t>
            </a:r>
          </a:p>
          <a:p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 КРАСНОДАРСКОГО КРАЯ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 НАРУШЕНИЯ ЭЛЕКТРОСНАБЖЕНИЯ </a:t>
            </a:r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14.11.2023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4" name="Прямоугольная выноска 4"/>
          <p:cNvSpPr>
            <a:spLocks noChangeArrowheads="1"/>
          </p:cNvSpPr>
          <p:nvPr/>
        </p:nvSpPr>
        <p:spPr bwMode="auto">
          <a:xfrm>
            <a:off x="3092689" y="5666"/>
            <a:ext cx="5966643" cy="701733"/>
          </a:xfrm>
          <a:prstGeom prst="wedgeRectCallout">
            <a:avLst>
              <a:gd name="adj1" fmla="val 57307"/>
              <a:gd name="adj2" fmla="val -18442"/>
            </a:avLst>
          </a:prstGeom>
          <a:noFill/>
          <a:ln w="9525" algn="ctr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dirty="0"/>
          </a:p>
        </p:txBody>
      </p:sp>
      <p:grpSp>
        <p:nvGrpSpPr>
          <p:cNvPr id="435" name="Группа 434"/>
          <p:cNvGrpSpPr/>
          <p:nvPr/>
        </p:nvGrpSpPr>
        <p:grpSpPr>
          <a:xfrm>
            <a:off x="9462041" y="2515786"/>
            <a:ext cx="3131213" cy="3743622"/>
            <a:chOff x="7765301" y="4457439"/>
            <a:chExt cx="2974026" cy="3743622"/>
          </a:xfrm>
        </p:grpSpPr>
        <p:grpSp>
          <p:nvGrpSpPr>
            <p:cNvPr id="436" name="Группа 435"/>
            <p:cNvGrpSpPr/>
            <p:nvPr/>
          </p:nvGrpSpPr>
          <p:grpSpPr>
            <a:xfrm>
              <a:off x="7765301" y="4457439"/>
              <a:ext cx="2974026" cy="3743622"/>
              <a:chOff x="6897578" y="4082211"/>
              <a:chExt cx="2644738" cy="2764039"/>
            </a:xfrm>
          </p:grpSpPr>
          <p:sp>
            <p:nvSpPr>
              <p:cNvPr id="439" name="Text Box 97"/>
              <p:cNvSpPr txBox="1">
                <a:spLocks noChangeArrowheads="1"/>
              </p:cNvSpPr>
              <p:nvPr/>
            </p:nvSpPr>
            <p:spPr bwMode="auto">
              <a:xfrm>
                <a:off x="7066917" y="6209278"/>
                <a:ext cx="1460939" cy="152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27982" tIns="63992" rIns="127982" bIns="63992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altLang="ru-RU" sz="500" b="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grpSp>
            <p:nvGrpSpPr>
              <p:cNvPr id="440" name="Группа 439"/>
              <p:cNvGrpSpPr/>
              <p:nvPr/>
            </p:nvGrpSpPr>
            <p:grpSpPr>
              <a:xfrm>
                <a:off x="6897578" y="4082211"/>
                <a:ext cx="2644738" cy="2764039"/>
                <a:chOff x="9401428" y="1559479"/>
                <a:chExt cx="3026400" cy="5253681"/>
              </a:xfrm>
            </p:grpSpPr>
            <p:grpSp>
              <p:nvGrpSpPr>
                <p:cNvPr id="445" name="Группа 444"/>
                <p:cNvGrpSpPr/>
                <p:nvPr/>
              </p:nvGrpSpPr>
              <p:grpSpPr>
                <a:xfrm>
                  <a:off x="9401428" y="1559479"/>
                  <a:ext cx="3026400" cy="5253681"/>
                  <a:chOff x="6759623" y="3727167"/>
                  <a:chExt cx="2464767" cy="3113013"/>
                </a:xfrm>
              </p:grpSpPr>
              <p:sp>
                <p:nvSpPr>
                  <p:cNvPr id="450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6759623" y="3767481"/>
                    <a:ext cx="2134158" cy="3072699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912321">
                      <a:defRPr/>
                    </a:pPr>
                    <a:endParaRPr lang="ru-RU" altLang="ru-RU" sz="8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1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65774" y="5712496"/>
                    <a:ext cx="1833906" cy="3634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прогноз нарушения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ЛЭП </a:t>
                    </a:r>
                    <a:r>
                      <a:rPr lang="ru-RU" altLang="ru-RU" sz="1000" b="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(УГМС)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2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74325" y="3727167"/>
                    <a:ext cx="1606383" cy="24183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Условные обозначения</a:t>
                    </a:r>
                  </a:p>
                </p:txBody>
              </p:sp>
              <p:sp>
                <p:nvSpPr>
                  <p:cNvPr id="453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87581" y="6232909"/>
                    <a:ext cx="1609849" cy="2098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ru-RU" altLang="ru-RU" sz="800" b="0" dirty="0">
                      <a:solidFill>
                        <a:srgbClr val="0000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4" name="TextBox 10"/>
                  <p:cNvSpPr txBox="1"/>
                  <p:nvPr/>
                </p:nvSpPr>
                <p:spPr>
                  <a:xfrm>
                    <a:off x="6844151" y="6597757"/>
                    <a:ext cx="591514" cy="204745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softEdge rad="63500"/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l" defTabSz="912321">
                      <a:defRPr/>
                    </a:pPr>
                    <a:r>
                      <a:rPr lang="ru-RU" sz="10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Город</a:t>
                    </a:r>
                    <a:endParaRPr lang="ru-RU" sz="10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5" name="Полилиния 454"/>
                  <p:cNvSpPr/>
                  <p:nvPr/>
                </p:nvSpPr>
                <p:spPr>
                  <a:xfrm>
                    <a:off x="6881233" y="5740396"/>
                    <a:ext cx="324905" cy="204788"/>
                  </a:xfrm>
                  <a:custGeom>
                    <a:avLst/>
                    <a:gdLst>
                      <a:gd name="connsiteX0" fmla="*/ 42863 w 324905"/>
                      <a:gd name="connsiteY0" fmla="*/ 28575 h 204788"/>
                      <a:gd name="connsiteX1" fmla="*/ 47625 w 324905"/>
                      <a:gd name="connsiteY1" fmla="*/ 4763 h 204788"/>
                      <a:gd name="connsiteX2" fmla="*/ 61913 w 324905"/>
                      <a:gd name="connsiteY2" fmla="*/ 0 h 204788"/>
                      <a:gd name="connsiteX3" fmla="*/ 95250 w 324905"/>
                      <a:gd name="connsiteY3" fmla="*/ 4763 h 204788"/>
                      <a:gd name="connsiteX4" fmla="*/ 200025 w 324905"/>
                      <a:gd name="connsiteY4" fmla="*/ 9525 h 204788"/>
                      <a:gd name="connsiteX5" fmla="*/ 252413 w 324905"/>
                      <a:gd name="connsiteY5" fmla="*/ 14288 h 204788"/>
                      <a:gd name="connsiteX6" fmla="*/ 280988 w 324905"/>
                      <a:gd name="connsiteY6" fmla="*/ 23813 h 204788"/>
                      <a:gd name="connsiteX7" fmla="*/ 285750 w 324905"/>
                      <a:gd name="connsiteY7" fmla="*/ 52388 h 204788"/>
                      <a:gd name="connsiteX8" fmla="*/ 300038 w 324905"/>
                      <a:gd name="connsiteY8" fmla="*/ 57150 h 204788"/>
                      <a:gd name="connsiteX9" fmla="*/ 314325 w 324905"/>
                      <a:gd name="connsiteY9" fmla="*/ 66675 h 204788"/>
                      <a:gd name="connsiteX10" fmla="*/ 323850 w 324905"/>
                      <a:gd name="connsiteY10" fmla="*/ 80963 h 204788"/>
                      <a:gd name="connsiteX11" fmla="*/ 319088 w 324905"/>
                      <a:gd name="connsiteY11" fmla="*/ 180975 h 204788"/>
                      <a:gd name="connsiteX12" fmla="*/ 300038 w 324905"/>
                      <a:gd name="connsiteY12" fmla="*/ 185738 h 204788"/>
                      <a:gd name="connsiteX13" fmla="*/ 228600 w 324905"/>
                      <a:gd name="connsiteY13" fmla="*/ 190500 h 204788"/>
                      <a:gd name="connsiteX14" fmla="*/ 209550 w 324905"/>
                      <a:gd name="connsiteY14" fmla="*/ 195263 h 204788"/>
                      <a:gd name="connsiteX15" fmla="*/ 185738 w 324905"/>
                      <a:gd name="connsiteY15" fmla="*/ 200025 h 204788"/>
                      <a:gd name="connsiteX16" fmla="*/ 171450 w 324905"/>
                      <a:gd name="connsiteY16" fmla="*/ 204788 h 204788"/>
                      <a:gd name="connsiteX17" fmla="*/ 152400 w 324905"/>
                      <a:gd name="connsiteY17" fmla="*/ 190500 h 204788"/>
                      <a:gd name="connsiteX18" fmla="*/ 138113 w 324905"/>
                      <a:gd name="connsiteY18" fmla="*/ 180975 h 204788"/>
                      <a:gd name="connsiteX19" fmla="*/ 123825 w 324905"/>
                      <a:gd name="connsiteY19" fmla="*/ 166688 h 204788"/>
                      <a:gd name="connsiteX20" fmla="*/ 95250 w 324905"/>
                      <a:gd name="connsiteY20" fmla="*/ 152400 h 204788"/>
                      <a:gd name="connsiteX21" fmla="*/ 42863 w 324905"/>
                      <a:gd name="connsiteY21" fmla="*/ 147638 h 204788"/>
                      <a:gd name="connsiteX22" fmla="*/ 14288 w 324905"/>
                      <a:gd name="connsiteY22" fmla="*/ 133350 h 204788"/>
                      <a:gd name="connsiteX23" fmla="*/ 4763 w 324905"/>
                      <a:gd name="connsiteY23" fmla="*/ 119063 h 204788"/>
                      <a:gd name="connsiteX24" fmla="*/ 0 w 324905"/>
                      <a:gd name="connsiteY24" fmla="*/ 104775 h 204788"/>
                      <a:gd name="connsiteX25" fmla="*/ 19050 w 324905"/>
                      <a:gd name="connsiteY25" fmla="*/ 42863 h 204788"/>
                      <a:gd name="connsiteX26" fmla="*/ 42863 w 324905"/>
                      <a:gd name="connsiteY26" fmla="*/ 28575 h 204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24905" h="204788">
                        <a:moveTo>
                          <a:pt x="42863" y="28575"/>
                        </a:moveTo>
                        <a:cubicBezTo>
                          <a:pt x="44450" y="20638"/>
                          <a:pt x="43135" y="11498"/>
                          <a:pt x="47625" y="4763"/>
                        </a:cubicBezTo>
                        <a:cubicBezTo>
                          <a:pt x="50410" y="586"/>
                          <a:pt x="56893" y="0"/>
                          <a:pt x="61913" y="0"/>
                        </a:cubicBezTo>
                        <a:cubicBezTo>
                          <a:pt x="73138" y="0"/>
                          <a:pt x="84138" y="3175"/>
                          <a:pt x="95250" y="4763"/>
                        </a:cubicBezTo>
                        <a:cubicBezTo>
                          <a:pt x="147969" y="22336"/>
                          <a:pt x="113804" y="14914"/>
                          <a:pt x="200025" y="9525"/>
                        </a:cubicBezTo>
                        <a:cubicBezTo>
                          <a:pt x="217488" y="11113"/>
                          <a:pt x="235145" y="11241"/>
                          <a:pt x="252413" y="14288"/>
                        </a:cubicBezTo>
                        <a:cubicBezTo>
                          <a:pt x="262300" y="16033"/>
                          <a:pt x="280988" y="23813"/>
                          <a:pt x="280988" y="23813"/>
                        </a:cubicBezTo>
                        <a:cubicBezTo>
                          <a:pt x="282575" y="33338"/>
                          <a:pt x="280959" y="44004"/>
                          <a:pt x="285750" y="52388"/>
                        </a:cubicBezTo>
                        <a:cubicBezTo>
                          <a:pt x="288241" y="56747"/>
                          <a:pt x="295548" y="54905"/>
                          <a:pt x="300038" y="57150"/>
                        </a:cubicBezTo>
                        <a:cubicBezTo>
                          <a:pt x="305157" y="59710"/>
                          <a:pt x="309563" y="63500"/>
                          <a:pt x="314325" y="66675"/>
                        </a:cubicBezTo>
                        <a:cubicBezTo>
                          <a:pt x="317500" y="71438"/>
                          <a:pt x="323612" y="75244"/>
                          <a:pt x="323850" y="80963"/>
                        </a:cubicBezTo>
                        <a:cubicBezTo>
                          <a:pt x="325240" y="114309"/>
                          <a:pt x="326484" y="148430"/>
                          <a:pt x="319088" y="180975"/>
                        </a:cubicBezTo>
                        <a:cubicBezTo>
                          <a:pt x="317637" y="187358"/>
                          <a:pt x="306548" y="185053"/>
                          <a:pt x="300038" y="185738"/>
                        </a:cubicBezTo>
                        <a:cubicBezTo>
                          <a:pt x="276304" y="188236"/>
                          <a:pt x="252413" y="188913"/>
                          <a:pt x="228600" y="190500"/>
                        </a:cubicBezTo>
                        <a:cubicBezTo>
                          <a:pt x="222250" y="192088"/>
                          <a:pt x="215940" y="193843"/>
                          <a:pt x="209550" y="195263"/>
                        </a:cubicBezTo>
                        <a:cubicBezTo>
                          <a:pt x="201648" y="197019"/>
                          <a:pt x="193591" y="198062"/>
                          <a:pt x="185738" y="200025"/>
                        </a:cubicBezTo>
                        <a:cubicBezTo>
                          <a:pt x="180868" y="201243"/>
                          <a:pt x="176213" y="203200"/>
                          <a:pt x="171450" y="204788"/>
                        </a:cubicBezTo>
                        <a:cubicBezTo>
                          <a:pt x="165100" y="200025"/>
                          <a:pt x="158859" y="195114"/>
                          <a:pt x="152400" y="190500"/>
                        </a:cubicBezTo>
                        <a:cubicBezTo>
                          <a:pt x="147743" y="187173"/>
                          <a:pt x="142510" y="184639"/>
                          <a:pt x="138113" y="180975"/>
                        </a:cubicBezTo>
                        <a:cubicBezTo>
                          <a:pt x="132939" y="176663"/>
                          <a:pt x="128999" y="171000"/>
                          <a:pt x="123825" y="166688"/>
                        </a:cubicBezTo>
                        <a:cubicBezTo>
                          <a:pt x="116019" y="160183"/>
                          <a:pt x="105619" y="153881"/>
                          <a:pt x="95250" y="152400"/>
                        </a:cubicBezTo>
                        <a:cubicBezTo>
                          <a:pt x="77892" y="149920"/>
                          <a:pt x="60325" y="149225"/>
                          <a:pt x="42863" y="147638"/>
                        </a:cubicBezTo>
                        <a:cubicBezTo>
                          <a:pt x="31242" y="143764"/>
                          <a:pt x="23520" y="142582"/>
                          <a:pt x="14288" y="133350"/>
                        </a:cubicBezTo>
                        <a:cubicBezTo>
                          <a:pt x="10241" y="129303"/>
                          <a:pt x="7323" y="124182"/>
                          <a:pt x="4763" y="119063"/>
                        </a:cubicBezTo>
                        <a:cubicBezTo>
                          <a:pt x="2518" y="114573"/>
                          <a:pt x="1588" y="109538"/>
                          <a:pt x="0" y="104775"/>
                        </a:cubicBezTo>
                        <a:cubicBezTo>
                          <a:pt x="5433" y="50448"/>
                          <a:pt x="-6518" y="68431"/>
                          <a:pt x="19050" y="42863"/>
                        </a:cubicBezTo>
                        <a:lnTo>
                          <a:pt x="42863" y="28575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40000"/>
                    </a:srgb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endParaRPr lang="ru-RU" sz="800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6" name="Прямоугольник 455"/>
                  <p:cNvSpPr/>
                  <p:nvPr/>
                </p:nvSpPr>
                <p:spPr>
                  <a:xfrm>
                    <a:off x="6789967" y="6011515"/>
                    <a:ext cx="527227" cy="13816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r>
                      <a:rPr lang="ru-RU" sz="8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321/20</a:t>
                    </a:r>
                  </a:p>
                </p:txBody>
              </p:sp>
              <p:sp>
                <p:nvSpPr>
                  <p:cNvPr id="457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9111" y="6567185"/>
                    <a:ext cx="1831079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муниципальное образование</a:t>
                    </a:r>
                  </a:p>
                </p:txBody>
              </p:sp>
              <p:sp>
                <p:nvSpPr>
                  <p:cNvPr id="458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7897" y="4656852"/>
                    <a:ext cx="189649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линии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электропередач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9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66267" y="5973077"/>
                    <a:ext cx="189865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</a:t>
                    </a: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протяженность ЛЭП/ТП (шт.)</a:t>
                    </a:r>
                  </a:p>
                </p:txBody>
              </p:sp>
              <p:sp>
                <p:nvSpPr>
                  <p:cNvPr id="460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29220" y="4063712"/>
                    <a:ext cx="873125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осадки, мм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46" name="Скругленный прямоугольник 445"/>
                <p:cNvSpPr/>
                <p:nvPr/>
              </p:nvSpPr>
              <p:spPr>
                <a:xfrm>
                  <a:off x="9637258" y="6127238"/>
                  <a:ext cx="282820" cy="225201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60%</a:t>
                  </a:r>
                </a:p>
              </p:txBody>
            </p:sp>
            <p:sp>
              <p:nvSpPr>
                <p:cNvPr id="447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08980" y="5925488"/>
                  <a:ext cx="2202328" cy="545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80200" tIns="40101" rIns="80200" bIns="40101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55471">
                    <a:defRPr/>
                  </a:pP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 - </a:t>
                  </a:r>
                  <a:r>
                    <a:rPr lang="ru-RU" altLang="ru-RU" sz="1000" b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износ электроэнергетических </a:t>
                  </a: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систем </a:t>
                  </a:r>
                </a:p>
              </p:txBody>
            </p:sp>
            <p:sp>
              <p:nvSpPr>
                <p:cNvPr id="448" name="Прямоугольник 447"/>
                <p:cNvSpPr/>
                <p:nvPr/>
              </p:nvSpPr>
              <p:spPr>
                <a:xfrm>
                  <a:off x="9438681" y="5747122"/>
                  <a:ext cx="658385" cy="230603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lIns="68571" tIns="34286" rIns="68571" bIns="34286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kern="0" dirty="0">
                      <a:solidFill>
                        <a:prstClr val="black"/>
                      </a:solidFill>
                      <a:cs typeface="Times New Roman" panose="02020603050405020304" pitchFamily="18" charset="0"/>
                    </a:rPr>
                    <a:t>19/330</a:t>
                  </a:r>
                </a:p>
              </p:txBody>
            </p:sp>
            <p:sp>
              <p:nvSpPr>
                <p:cNvPr id="449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25082" y="5647837"/>
                  <a:ext cx="1868848" cy="397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127973" tIns="63988" rIns="127973" bIns="63988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- кол-во домов /населения</a:t>
                  </a:r>
                </a:p>
              </p:txBody>
            </p:sp>
          </p:grpSp>
          <p:sp>
            <p:nvSpPr>
              <p:cNvPr id="441" name="Text Box 97"/>
              <p:cNvSpPr txBox="1">
                <a:spLocks noChangeArrowheads="1"/>
              </p:cNvSpPr>
              <p:nvPr/>
            </p:nvSpPr>
            <p:spPr bwMode="auto">
              <a:xfrm>
                <a:off x="7335606" y="5464351"/>
                <a:ext cx="1948620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количество </a:t>
                </a:r>
                <a:r>
                  <a:rPr lang="ru-RU" altLang="ru-RU" sz="1000" b="0" kern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осадков (УГМС), </a:t>
                </a: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мм</a:t>
                </a:r>
              </a:p>
            </p:txBody>
          </p:sp>
          <p:sp>
            <p:nvSpPr>
              <p:cNvPr id="442" name="TextBox 23"/>
              <p:cNvSpPr txBox="1"/>
              <p:nvPr/>
            </p:nvSpPr>
            <p:spPr>
              <a:xfrm>
                <a:off x="7029503" y="5479167"/>
                <a:ext cx="383894" cy="181793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ru-RU" sz="1000" kern="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43" name="TextBox 23"/>
              <p:cNvSpPr txBox="1"/>
              <p:nvPr/>
            </p:nvSpPr>
            <p:spPr>
              <a:xfrm>
                <a:off x="7041092" y="5647261"/>
                <a:ext cx="372305" cy="181793"/>
              </a:xfrm>
              <a:prstGeom prst="rect">
                <a:avLst/>
              </a:prstGeom>
              <a:solidFill>
                <a:srgbClr val="FF9900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kern="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15</a:t>
                </a:r>
                <a:endParaRPr lang="ru-RU" sz="1000" kern="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4" name="Text Box 97"/>
              <p:cNvSpPr txBox="1">
                <a:spLocks noChangeArrowheads="1"/>
              </p:cNvSpPr>
              <p:nvPr/>
            </p:nvSpPr>
            <p:spPr bwMode="auto">
              <a:xfrm>
                <a:off x="7449857" y="5637358"/>
                <a:ext cx="1659776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порывы ветра (УГМС), м/с</a:t>
                </a:r>
              </a:p>
            </p:txBody>
          </p:sp>
        </p:grpSp>
        <p:pic>
          <p:nvPicPr>
            <p:cNvPr id="437" name="Рисунок 43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99635" y="5141222"/>
              <a:ext cx="649048" cy="1206564"/>
            </a:xfrm>
            <a:prstGeom prst="rect">
              <a:avLst/>
            </a:prstGeom>
          </p:spPr>
        </p:pic>
        <p:pic>
          <p:nvPicPr>
            <p:cNvPr id="438" name="Рисунок 43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97604" y="4711550"/>
              <a:ext cx="2310493" cy="215263"/>
            </a:xfrm>
            <a:prstGeom prst="rect">
              <a:avLst/>
            </a:prstGeom>
          </p:spPr>
        </p:pic>
      </p:grpSp>
      <p:sp>
        <p:nvSpPr>
          <p:cNvPr id="409" name="Rectangle 152"/>
          <p:cNvSpPr>
            <a:spLocks noChangeArrowheads="1"/>
          </p:cNvSpPr>
          <p:nvPr/>
        </p:nvSpPr>
        <p:spPr bwMode="auto">
          <a:xfrm>
            <a:off x="10457241" y="6311578"/>
            <a:ext cx="1728000" cy="538609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 по Краснодарскому краю</a:t>
            </a:r>
            <a:endParaRPr lang="ru-RU" altLang="ru-RU" sz="700" i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АРМ № 7</a:t>
            </a:r>
          </a:p>
          <a:p>
            <a:pPr lvl="0" defTabSz="1727942">
              <a:spcBef>
                <a:spcPct val="0"/>
              </a:spcBef>
            </a:pP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15:00 13.11.2023 </a:t>
            </a:r>
            <a:endParaRPr lang="ru-RU" alt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Исп. </a:t>
            </a: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А.В. Попов</a:t>
            </a:r>
            <a:endParaRPr lang="ru-RU" alt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Тел. 3220-5507</a:t>
            </a:r>
          </a:p>
        </p:txBody>
      </p:sp>
      <p:sp>
        <p:nvSpPr>
          <p:cNvPr id="410" name="Скругленный прямоугольник 409"/>
          <p:cNvSpPr/>
          <p:nvPr/>
        </p:nvSpPr>
        <p:spPr>
          <a:xfrm>
            <a:off x="5619913" y="4183052"/>
            <a:ext cx="250314" cy="14753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26%</a:t>
            </a:r>
          </a:p>
        </p:txBody>
      </p:sp>
      <p:sp>
        <p:nvSpPr>
          <p:cNvPr id="411" name="TextBox 23"/>
          <p:cNvSpPr txBox="1">
            <a:spLocks noChangeAspect="1"/>
          </p:cNvSpPr>
          <p:nvPr/>
        </p:nvSpPr>
        <p:spPr>
          <a:xfrm>
            <a:off x="5872774" y="4325221"/>
            <a:ext cx="392468" cy="200055"/>
          </a:xfrm>
          <a:prstGeom prst="rect">
            <a:avLst/>
          </a:prstGeom>
          <a:solidFill>
            <a:srgbClr val="4F81BD">
              <a:lumMod val="75000"/>
            </a:srgbClr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000" b="1"/>
            </a:lvl1pPr>
          </a:lstStyle>
          <a:p>
            <a:pPr>
              <a:defRPr/>
            </a:pPr>
            <a:r>
              <a:rPr lang="ru-RU" sz="700" kern="0" dirty="0" smtClean="0">
                <a:solidFill>
                  <a:prstClr val="black"/>
                </a:solidFill>
              </a:rPr>
              <a:t>28</a:t>
            </a:r>
            <a:endParaRPr lang="ru-RU" sz="700" kern="0" dirty="0">
              <a:solidFill>
                <a:prstClr val="black"/>
              </a:solidFill>
            </a:endParaRPr>
          </a:p>
        </p:txBody>
      </p:sp>
      <p:sp>
        <p:nvSpPr>
          <p:cNvPr id="412" name="Прямоугольник 411"/>
          <p:cNvSpPr/>
          <p:nvPr/>
        </p:nvSpPr>
        <p:spPr>
          <a:xfrm>
            <a:off x="5875138" y="4174140"/>
            <a:ext cx="780208" cy="15644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1138/492 </a:t>
            </a:r>
          </a:p>
        </p:txBody>
      </p:sp>
      <p:sp>
        <p:nvSpPr>
          <p:cNvPr id="414" name="Прямоугольник 413"/>
          <p:cNvSpPr/>
          <p:nvPr/>
        </p:nvSpPr>
        <p:spPr bwMode="auto">
          <a:xfrm>
            <a:off x="5875138" y="4032341"/>
            <a:ext cx="780208" cy="14179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24752/71595 </a:t>
            </a:r>
            <a:endParaRPr lang="ru-RU" sz="7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5" name="TextBox 10"/>
          <p:cNvSpPr txBox="1"/>
          <p:nvPr/>
        </p:nvSpPr>
        <p:spPr>
          <a:xfrm>
            <a:off x="5386518" y="3801509"/>
            <a:ext cx="1581368" cy="230832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8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sz="900" dirty="0"/>
              <a:t>Мостовский р-н</a:t>
            </a:r>
          </a:p>
        </p:txBody>
      </p:sp>
      <p:sp>
        <p:nvSpPr>
          <p:cNvPr id="416" name="TextBox 23"/>
          <p:cNvSpPr txBox="1">
            <a:spLocks noChangeAspect="1"/>
          </p:cNvSpPr>
          <p:nvPr/>
        </p:nvSpPr>
        <p:spPr>
          <a:xfrm>
            <a:off x="6247392" y="4315939"/>
            <a:ext cx="392468" cy="200055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000" b="1"/>
            </a:lvl1pPr>
          </a:lstStyle>
          <a:p>
            <a:pPr>
              <a:defRPr/>
            </a:pPr>
            <a:r>
              <a:rPr lang="ru-RU" sz="700" kern="0" dirty="0" smtClean="0">
                <a:solidFill>
                  <a:prstClr val="black"/>
                </a:solidFill>
              </a:rPr>
              <a:t>17</a:t>
            </a:r>
            <a:endParaRPr lang="ru-RU" sz="700" kern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61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4" name="Рисунок 46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51789"/>
            <a:ext cx="12192000" cy="6098398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5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" name="Picture 49" descr="original_metal_w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20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4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17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2" name="Text Box 2"/>
          <p:cNvSpPr txBox="1">
            <a:spLocks noChangeArrowheads="1"/>
          </p:cNvSpPr>
          <p:nvPr/>
        </p:nvSpPr>
        <p:spPr bwMode="auto">
          <a:xfrm>
            <a:off x="-7936" y="-117"/>
            <a:ext cx="12193178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 ПО ОСАДКАМ И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УСИЛЕНИЮ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ВЕТРА</a:t>
            </a:r>
          </a:p>
          <a:p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 КРАСНОДАРСКОГО КРАЯ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 НАРУШЕНИЯ ЭЛЕКТРОСНАБЖЕНИЯ </a:t>
            </a:r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14.11.2023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4" name="Прямоугольная выноска 4"/>
          <p:cNvSpPr>
            <a:spLocks noChangeArrowheads="1"/>
          </p:cNvSpPr>
          <p:nvPr/>
        </p:nvSpPr>
        <p:spPr bwMode="auto">
          <a:xfrm>
            <a:off x="3092689" y="5666"/>
            <a:ext cx="5966643" cy="701733"/>
          </a:xfrm>
          <a:prstGeom prst="wedgeRectCallout">
            <a:avLst>
              <a:gd name="adj1" fmla="val 57307"/>
              <a:gd name="adj2" fmla="val -18442"/>
            </a:avLst>
          </a:prstGeom>
          <a:noFill/>
          <a:ln w="9525" algn="ctr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dirty="0"/>
          </a:p>
        </p:txBody>
      </p:sp>
      <p:grpSp>
        <p:nvGrpSpPr>
          <p:cNvPr id="435" name="Группа 434"/>
          <p:cNvGrpSpPr/>
          <p:nvPr/>
        </p:nvGrpSpPr>
        <p:grpSpPr>
          <a:xfrm>
            <a:off x="9479132" y="2577977"/>
            <a:ext cx="3131213" cy="3743622"/>
            <a:chOff x="7765301" y="4457439"/>
            <a:chExt cx="2974026" cy="3743622"/>
          </a:xfrm>
        </p:grpSpPr>
        <p:grpSp>
          <p:nvGrpSpPr>
            <p:cNvPr id="436" name="Группа 435"/>
            <p:cNvGrpSpPr/>
            <p:nvPr/>
          </p:nvGrpSpPr>
          <p:grpSpPr>
            <a:xfrm>
              <a:off x="7765301" y="4457439"/>
              <a:ext cx="2974026" cy="3743622"/>
              <a:chOff x="6897578" y="4082211"/>
              <a:chExt cx="2644738" cy="2764039"/>
            </a:xfrm>
          </p:grpSpPr>
          <p:sp>
            <p:nvSpPr>
              <p:cNvPr id="439" name="Text Box 97"/>
              <p:cNvSpPr txBox="1">
                <a:spLocks noChangeArrowheads="1"/>
              </p:cNvSpPr>
              <p:nvPr/>
            </p:nvSpPr>
            <p:spPr bwMode="auto">
              <a:xfrm>
                <a:off x="7066917" y="6209278"/>
                <a:ext cx="1460939" cy="152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27982" tIns="63992" rIns="127982" bIns="63992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altLang="ru-RU" sz="500" b="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grpSp>
            <p:nvGrpSpPr>
              <p:cNvPr id="440" name="Группа 439"/>
              <p:cNvGrpSpPr/>
              <p:nvPr/>
            </p:nvGrpSpPr>
            <p:grpSpPr>
              <a:xfrm>
                <a:off x="6897578" y="4082211"/>
                <a:ext cx="2644738" cy="2764039"/>
                <a:chOff x="9401428" y="1559479"/>
                <a:chExt cx="3026400" cy="5253681"/>
              </a:xfrm>
            </p:grpSpPr>
            <p:grpSp>
              <p:nvGrpSpPr>
                <p:cNvPr id="445" name="Группа 444"/>
                <p:cNvGrpSpPr/>
                <p:nvPr/>
              </p:nvGrpSpPr>
              <p:grpSpPr>
                <a:xfrm>
                  <a:off x="9401428" y="1559479"/>
                  <a:ext cx="3026400" cy="5253681"/>
                  <a:chOff x="6759623" y="3727167"/>
                  <a:chExt cx="2464767" cy="3113013"/>
                </a:xfrm>
              </p:grpSpPr>
              <p:sp>
                <p:nvSpPr>
                  <p:cNvPr id="450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6759623" y="3767481"/>
                    <a:ext cx="2134158" cy="3072699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912321">
                      <a:defRPr/>
                    </a:pPr>
                    <a:endParaRPr lang="ru-RU" altLang="ru-RU" sz="8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1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65774" y="5712496"/>
                    <a:ext cx="1833906" cy="3634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прогноз нарушения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ЛЭП </a:t>
                    </a:r>
                    <a:r>
                      <a:rPr lang="ru-RU" altLang="ru-RU" sz="1000" b="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(УГМС)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2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74325" y="3727167"/>
                    <a:ext cx="1606383" cy="24183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Условные обозначения</a:t>
                    </a:r>
                  </a:p>
                </p:txBody>
              </p:sp>
              <p:sp>
                <p:nvSpPr>
                  <p:cNvPr id="453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87581" y="6232909"/>
                    <a:ext cx="1609849" cy="2098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ru-RU" altLang="ru-RU" sz="800" b="0" dirty="0">
                      <a:solidFill>
                        <a:srgbClr val="0000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4" name="TextBox 10"/>
                  <p:cNvSpPr txBox="1"/>
                  <p:nvPr/>
                </p:nvSpPr>
                <p:spPr>
                  <a:xfrm>
                    <a:off x="6844151" y="6597757"/>
                    <a:ext cx="591514" cy="204745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softEdge rad="63500"/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l" defTabSz="912321">
                      <a:defRPr/>
                    </a:pPr>
                    <a:r>
                      <a:rPr lang="ru-RU" sz="10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Город</a:t>
                    </a:r>
                    <a:endParaRPr lang="ru-RU" sz="10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5" name="Полилиния 454"/>
                  <p:cNvSpPr/>
                  <p:nvPr/>
                </p:nvSpPr>
                <p:spPr>
                  <a:xfrm>
                    <a:off x="6881233" y="5740396"/>
                    <a:ext cx="324905" cy="204788"/>
                  </a:xfrm>
                  <a:custGeom>
                    <a:avLst/>
                    <a:gdLst>
                      <a:gd name="connsiteX0" fmla="*/ 42863 w 324905"/>
                      <a:gd name="connsiteY0" fmla="*/ 28575 h 204788"/>
                      <a:gd name="connsiteX1" fmla="*/ 47625 w 324905"/>
                      <a:gd name="connsiteY1" fmla="*/ 4763 h 204788"/>
                      <a:gd name="connsiteX2" fmla="*/ 61913 w 324905"/>
                      <a:gd name="connsiteY2" fmla="*/ 0 h 204788"/>
                      <a:gd name="connsiteX3" fmla="*/ 95250 w 324905"/>
                      <a:gd name="connsiteY3" fmla="*/ 4763 h 204788"/>
                      <a:gd name="connsiteX4" fmla="*/ 200025 w 324905"/>
                      <a:gd name="connsiteY4" fmla="*/ 9525 h 204788"/>
                      <a:gd name="connsiteX5" fmla="*/ 252413 w 324905"/>
                      <a:gd name="connsiteY5" fmla="*/ 14288 h 204788"/>
                      <a:gd name="connsiteX6" fmla="*/ 280988 w 324905"/>
                      <a:gd name="connsiteY6" fmla="*/ 23813 h 204788"/>
                      <a:gd name="connsiteX7" fmla="*/ 285750 w 324905"/>
                      <a:gd name="connsiteY7" fmla="*/ 52388 h 204788"/>
                      <a:gd name="connsiteX8" fmla="*/ 300038 w 324905"/>
                      <a:gd name="connsiteY8" fmla="*/ 57150 h 204788"/>
                      <a:gd name="connsiteX9" fmla="*/ 314325 w 324905"/>
                      <a:gd name="connsiteY9" fmla="*/ 66675 h 204788"/>
                      <a:gd name="connsiteX10" fmla="*/ 323850 w 324905"/>
                      <a:gd name="connsiteY10" fmla="*/ 80963 h 204788"/>
                      <a:gd name="connsiteX11" fmla="*/ 319088 w 324905"/>
                      <a:gd name="connsiteY11" fmla="*/ 180975 h 204788"/>
                      <a:gd name="connsiteX12" fmla="*/ 300038 w 324905"/>
                      <a:gd name="connsiteY12" fmla="*/ 185738 h 204788"/>
                      <a:gd name="connsiteX13" fmla="*/ 228600 w 324905"/>
                      <a:gd name="connsiteY13" fmla="*/ 190500 h 204788"/>
                      <a:gd name="connsiteX14" fmla="*/ 209550 w 324905"/>
                      <a:gd name="connsiteY14" fmla="*/ 195263 h 204788"/>
                      <a:gd name="connsiteX15" fmla="*/ 185738 w 324905"/>
                      <a:gd name="connsiteY15" fmla="*/ 200025 h 204788"/>
                      <a:gd name="connsiteX16" fmla="*/ 171450 w 324905"/>
                      <a:gd name="connsiteY16" fmla="*/ 204788 h 204788"/>
                      <a:gd name="connsiteX17" fmla="*/ 152400 w 324905"/>
                      <a:gd name="connsiteY17" fmla="*/ 190500 h 204788"/>
                      <a:gd name="connsiteX18" fmla="*/ 138113 w 324905"/>
                      <a:gd name="connsiteY18" fmla="*/ 180975 h 204788"/>
                      <a:gd name="connsiteX19" fmla="*/ 123825 w 324905"/>
                      <a:gd name="connsiteY19" fmla="*/ 166688 h 204788"/>
                      <a:gd name="connsiteX20" fmla="*/ 95250 w 324905"/>
                      <a:gd name="connsiteY20" fmla="*/ 152400 h 204788"/>
                      <a:gd name="connsiteX21" fmla="*/ 42863 w 324905"/>
                      <a:gd name="connsiteY21" fmla="*/ 147638 h 204788"/>
                      <a:gd name="connsiteX22" fmla="*/ 14288 w 324905"/>
                      <a:gd name="connsiteY22" fmla="*/ 133350 h 204788"/>
                      <a:gd name="connsiteX23" fmla="*/ 4763 w 324905"/>
                      <a:gd name="connsiteY23" fmla="*/ 119063 h 204788"/>
                      <a:gd name="connsiteX24" fmla="*/ 0 w 324905"/>
                      <a:gd name="connsiteY24" fmla="*/ 104775 h 204788"/>
                      <a:gd name="connsiteX25" fmla="*/ 19050 w 324905"/>
                      <a:gd name="connsiteY25" fmla="*/ 42863 h 204788"/>
                      <a:gd name="connsiteX26" fmla="*/ 42863 w 324905"/>
                      <a:gd name="connsiteY26" fmla="*/ 28575 h 204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24905" h="204788">
                        <a:moveTo>
                          <a:pt x="42863" y="28575"/>
                        </a:moveTo>
                        <a:cubicBezTo>
                          <a:pt x="44450" y="20638"/>
                          <a:pt x="43135" y="11498"/>
                          <a:pt x="47625" y="4763"/>
                        </a:cubicBezTo>
                        <a:cubicBezTo>
                          <a:pt x="50410" y="586"/>
                          <a:pt x="56893" y="0"/>
                          <a:pt x="61913" y="0"/>
                        </a:cubicBezTo>
                        <a:cubicBezTo>
                          <a:pt x="73138" y="0"/>
                          <a:pt x="84138" y="3175"/>
                          <a:pt x="95250" y="4763"/>
                        </a:cubicBezTo>
                        <a:cubicBezTo>
                          <a:pt x="147969" y="22336"/>
                          <a:pt x="113804" y="14914"/>
                          <a:pt x="200025" y="9525"/>
                        </a:cubicBezTo>
                        <a:cubicBezTo>
                          <a:pt x="217488" y="11113"/>
                          <a:pt x="235145" y="11241"/>
                          <a:pt x="252413" y="14288"/>
                        </a:cubicBezTo>
                        <a:cubicBezTo>
                          <a:pt x="262300" y="16033"/>
                          <a:pt x="280988" y="23813"/>
                          <a:pt x="280988" y="23813"/>
                        </a:cubicBezTo>
                        <a:cubicBezTo>
                          <a:pt x="282575" y="33338"/>
                          <a:pt x="280959" y="44004"/>
                          <a:pt x="285750" y="52388"/>
                        </a:cubicBezTo>
                        <a:cubicBezTo>
                          <a:pt x="288241" y="56747"/>
                          <a:pt x="295548" y="54905"/>
                          <a:pt x="300038" y="57150"/>
                        </a:cubicBezTo>
                        <a:cubicBezTo>
                          <a:pt x="305157" y="59710"/>
                          <a:pt x="309563" y="63500"/>
                          <a:pt x="314325" y="66675"/>
                        </a:cubicBezTo>
                        <a:cubicBezTo>
                          <a:pt x="317500" y="71438"/>
                          <a:pt x="323612" y="75244"/>
                          <a:pt x="323850" y="80963"/>
                        </a:cubicBezTo>
                        <a:cubicBezTo>
                          <a:pt x="325240" y="114309"/>
                          <a:pt x="326484" y="148430"/>
                          <a:pt x="319088" y="180975"/>
                        </a:cubicBezTo>
                        <a:cubicBezTo>
                          <a:pt x="317637" y="187358"/>
                          <a:pt x="306548" y="185053"/>
                          <a:pt x="300038" y="185738"/>
                        </a:cubicBezTo>
                        <a:cubicBezTo>
                          <a:pt x="276304" y="188236"/>
                          <a:pt x="252413" y="188913"/>
                          <a:pt x="228600" y="190500"/>
                        </a:cubicBezTo>
                        <a:cubicBezTo>
                          <a:pt x="222250" y="192088"/>
                          <a:pt x="215940" y="193843"/>
                          <a:pt x="209550" y="195263"/>
                        </a:cubicBezTo>
                        <a:cubicBezTo>
                          <a:pt x="201648" y="197019"/>
                          <a:pt x="193591" y="198062"/>
                          <a:pt x="185738" y="200025"/>
                        </a:cubicBezTo>
                        <a:cubicBezTo>
                          <a:pt x="180868" y="201243"/>
                          <a:pt x="176213" y="203200"/>
                          <a:pt x="171450" y="204788"/>
                        </a:cubicBezTo>
                        <a:cubicBezTo>
                          <a:pt x="165100" y="200025"/>
                          <a:pt x="158859" y="195114"/>
                          <a:pt x="152400" y="190500"/>
                        </a:cubicBezTo>
                        <a:cubicBezTo>
                          <a:pt x="147743" y="187173"/>
                          <a:pt x="142510" y="184639"/>
                          <a:pt x="138113" y="180975"/>
                        </a:cubicBezTo>
                        <a:cubicBezTo>
                          <a:pt x="132939" y="176663"/>
                          <a:pt x="128999" y="171000"/>
                          <a:pt x="123825" y="166688"/>
                        </a:cubicBezTo>
                        <a:cubicBezTo>
                          <a:pt x="116019" y="160183"/>
                          <a:pt x="105619" y="153881"/>
                          <a:pt x="95250" y="152400"/>
                        </a:cubicBezTo>
                        <a:cubicBezTo>
                          <a:pt x="77892" y="149920"/>
                          <a:pt x="60325" y="149225"/>
                          <a:pt x="42863" y="147638"/>
                        </a:cubicBezTo>
                        <a:cubicBezTo>
                          <a:pt x="31242" y="143764"/>
                          <a:pt x="23520" y="142582"/>
                          <a:pt x="14288" y="133350"/>
                        </a:cubicBezTo>
                        <a:cubicBezTo>
                          <a:pt x="10241" y="129303"/>
                          <a:pt x="7323" y="124182"/>
                          <a:pt x="4763" y="119063"/>
                        </a:cubicBezTo>
                        <a:cubicBezTo>
                          <a:pt x="2518" y="114573"/>
                          <a:pt x="1588" y="109538"/>
                          <a:pt x="0" y="104775"/>
                        </a:cubicBezTo>
                        <a:cubicBezTo>
                          <a:pt x="5433" y="50448"/>
                          <a:pt x="-6518" y="68431"/>
                          <a:pt x="19050" y="42863"/>
                        </a:cubicBezTo>
                        <a:lnTo>
                          <a:pt x="42863" y="28575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40000"/>
                    </a:srgb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endParaRPr lang="ru-RU" sz="800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6" name="Прямоугольник 455"/>
                  <p:cNvSpPr/>
                  <p:nvPr/>
                </p:nvSpPr>
                <p:spPr>
                  <a:xfrm>
                    <a:off x="6789967" y="6011515"/>
                    <a:ext cx="527227" cy="13816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r>
                      <a:rPr lang="ru-RU" sz="8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321/20</a:t>
                    </a:r>
                  </a:p>
                </p:txBody>
              </p:sp>
              <p:sp>
                <p:nvSpPr>
                  <p:cNvPr id="457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9111" y="6567185"/>
                    <a:ext cx="1831079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муниципальное образование</a:t>
                    </a:r>
                  </a:p>
                </p:txBody>
              </p:sp>
              <p:sp>
                <p:nvSpPr>
                  <p:cNvPr id="458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7897" y="4656852"/>
                    <a:ext cx="189649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линии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электропередач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9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66267" y="5973077"/>
                    <a:ext cx="189865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</a:t>
                    </a: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протяженность ЛЭП/ТП (шт.)</a:t>
                    </a:r>
                  </a:p>
                </p:txBody>
              </p:sp>
              <p:sp>
                <p:nvSpPr>
                  <p:cNvPr id="460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29220" y="4063712"/>
                    <a:ext cx="873125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осадки, мм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46" name="Скругленный прямоугольник 445"/>
                <p:cNvSpPr/>
                <p:nvPr/>
              </p:nvSpPr>
              <p:spPr>
                <a:xfrm>
                  <a:off x="9637258" y="6127238"/>
                  <a:ext cx="282820" cy="225201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60%</a:t>
                  </a:r>
                </a:p>
              </p:txBody>
            </p:sp>
            <p:sp>
              <p:nvSpPr>
                <p:cNvPr id="447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08980" y="5925488"/>
                  <a:ext cx="2202328" cy="545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80200" tIns="40101" rIns="80200" bIns="40101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55471">
                    <a:defRPr/>
                  </a:pP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 - </a:t>
                  </a:r>
                  <a:r>
                    <a:rPr lang="ru-RU" altLang="ru-RU" sz="1000" b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износ электроэнергетических </a:t>
                  </a: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систем </a:t>
                  </a:r>
                </a:p>
              </p:txBody>
            </p:sp>
            <p:sp>
              <p:nvSpPr>
                <p:cNvPr id="448" name="Прямоугольник 447"/>
                <p:cNvSpPr/>
                <p:nvPr/>
              </p:nvSpPr>
              <p:spPr>
                <a:xfrm>
                  <a:off x="9438681" y="5747122"/>
                  <a:ext cx="658385" cy="230603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lIns="68571" tIns="34286" rIns="68571" bIns="34286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kern="0" dirty="0">
                      <a:solidFill>
                        <a:prstClr val="black"/>
                      </a:solidFill>
                      <a:cs typeface="Times New Roman" panose="02020603050405020304" pitchFamily="18" charset="0"/>
                    </a:rPr>
                    <a:t>19/330</a:t>
                  </a:r>
                </a:p>
              </p:txBody>
            </p:sp>
            <p:sp>
              <p:nvSpPr>
                <p:cNvPr id="449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25082" y="5647837"/>
                  <a:ext cx="1868848" cy="397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127973" tIns="63988" rIns="127973" bIns="63988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- кол-во домов /населения</a:t>
                  </a:r>
                </a:p>
              </p:txBody>
            </p:sp>
          </p:grpSp>
          <p:sp>
            <p:nvSpPr>
              <p:cNvPr id="441" name="Text Box 97"/>
              <p:cNvSpPr txBox="1">
                <a:spLocks noChangeArrowheads="1"/>
              </p:cNvSpPr>
              <p:nvPr/>
            </p:nvSpPr>
            <p:spPr bwMode="auto">
              <a:xfrm>
                <a:off x="7335606" y="5464351"/>
                <a:ext cx="1948620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количество </a:t>
                </a:r>
                <a:r>
                  <a:rPr lang="ru-RU" altLang="ru-RU" sz="1000" b="0" kern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осадков (УГМС), </a:t>
                </a: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мм</a:t>
                </a:r>
              </a:p>
            </p:txBody>
          </p:sp>
          <p:sp>
            <p:nvSpPr>
              <p:cNvPr id="442" name="TextBox 23"/>
              <p:cNvSpPr txBox="1"/>
              <p:nvPr/>
            </p:nvSpPr>
            <p:spPr>
              <a:xfrm>
                <a:off x="7029503" y="5479167"/>
                <a:ext cx="383894" cy="181793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ru-RU" sz="1000" kern="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43" name="TextBox 23"/>
              <p:cNvSpPr txBox="1"/>
              <p:nvPr/>
            </p:nvSpPr>
            <p:spPr>
              <a:xfrm>
                <a:off x="7041092" y="5647261"/>
                <a:ext cx="372305" cy="181793"/>
              </a:xfrm>
              <a:prstGeom prst="rect">
                <a:avLst/>
              </a:prstGeom>
              <a:solidFill>
                <a:srgbClr val="FF9900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kern="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15</a:t>
                </a:r>
                <a:endParaRPr lang="ru-RU" sz="1000" kern="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4" name="Text Box 97"/>
              <p:cNvSpPr txBox="1">
                <a:spLocks noChangeArrowheads="1"/>
              </p:cNvSpPr>
              <p:nvPr/>
            </p:nvSpPr>
            <p:spPr bwMode="auto">
              <a:xfrm>
                <a:off x="7449857" y="5637358"/>
                <a:ext cx="1659776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порывы ветра (УГМС), м/с</a:t>
                </a:r>
              </a:p>
            </p:txBody>
          </p:sp>
        </p:grpSp>
        <p:pic>
          <p:nvPicPr>
            <p:cNvPr id="437" name="Рисунок 43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99635" y="5141222"/>
              <a:ext cx="649048" cy="1206564"/>
            </a:xfrm>
            <a:prstGeom prst="rect">
              <a:avLst/>
            </a:prstGeom>
          </p:spPr>
        </p:pic>
        <p:pic>
          <p:nvPicPr>
            <p:cNvPr id="438" name="Рисунок 43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97604" y="4711550"/>
              <a:ext cx="2310493" cy="215263"/>
            </a:xfrm>
            <a:prstGeom prst="rect">
              <a:avLst/>
            </a:prstGeom>
          </p:spPr>
        </p:pic>
      </p:grpSp>
      <p:sp>
        <p:nvSpPr>
          <p:cNvPr id="408" name="Rectangle 152"/>
          <p:cNvSpPr>
            <a:spLocks noChangeArrowheads="1"/>
          </p:cNvSpPr>
          <p:nvPr/>
        </p:nvSpPr>
        <p:spPr bwMode="auto">
          <a:xfrm>
            <a:off x="10457241" y="6311578"/>
            <a:ext cx="1728000" cy="538609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 по Краснодарскому краю</a:t>
            </a:r>
            <a:endParaRPr lang="ru-RU" altLang="ru-RU" sz="700" i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АРМ № 7</a:t>
            </a:r>
          </a:p>
          <a:p>
            <a:pPr lvl="0" defTabSz="1727942">
              <a:spcBef>
                <a:spcPct val="0"/>
              </a:spcBef>
            </a:pP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15:00 13.11.2023 </a:t>
            </a:r>
            <a:endParaRPr lang="ru-RU" alt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Исп. </a:t>
            </a: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А.В. Попов</a:t>
            </a:r>
            <a:endParaRPr lang="ru-RU" alt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Тел. 3220-5507</a:t>
            </a:r>
          </a:p>
        </p:txBody>
      </p:sp>
      <p:sp>
        <p:nvSpPr>
          <p:cNvPr id="419" name="Скругленный прямоугольник 418"/>
          <p:cNvSpPr/>
          <p:nvPr/>
        </p:nvSpPr>
        <p:spPr>
          <a:xfrm>
            <a:off x="4123373" y="3510716"/>
            <a:ext cx="276575" cy="18015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69%</a:t>
            </a:r>
            <a:endParaRPr lang="ru-RU" sz="9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0" name="TextBox 23"/>
          <p:cNvSpPr txBox="1">
            <a:spLocks noChangeAspect="1"/>
          </p:cNvSpPr>
          <p:nvPr/>
        </p:nvSpPr>
        <p:spPr>
          <a:xfrm>
            <a:off x="4462674" y="3759825"/>
            <a:ext cx="395818" cy="219291"/>
          </a:xfrm>
          <a:prstGeom prst="rect">
            <a:avLst/>
          </a:prstGeom>
          <a:solidFill>
            <a:srgbClr val="4F81BD">
              <a:lumMod val="75000"/>
            </a:srgbClr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000" b="1"/>
            </a:lvl1pPr>
          </a:lstStyle>
          <a:p>
            <a:pPr>
              <a:defRPr/>
            </a:pPr>
            <a:r>
              <a:rPr lang="ru-RU" sz="825" kern="0" dirty="0" smtClean="0">
                <a:solidFill>
                  <a:prstClr val="black"/>
                </a:solidFill>
              </a:rPr>
              <a:t>22</a:t>
            </a:r>
            <a:endParaRPr lang="ru-RU" sz="825" kern="0" dirty="0">
              <a:solidFill>
                <a:prstClr val="black"/>
              </a:solidFill>
            </a:endParaRPr>
          </a:p>
        </p:txBody>
      </p:sp>
      <p:sp>
        <p:nvSpPr>
          <p:cNvPr id="421" name="Прямоугольник 420"/>
          <p:cNvSpPr/>
          <p:nvPr/>
        </p:nvSpPr>
        <p:spPr>
          <a:xfrm>
            <a:off x="4399945" y="3582715"/>
            <a:ext cx="913444" cy="19640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113/77</a:t>
            </a:r>
            <a:endParaRPr lang="ru-RU" sz="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2" name="Прямоугольник 421"/>
          <p:cNvSpPr/>
          <p:nvPr/>
        </p:nvSpPr>
        <p:spPr bwMode="auto">
          <a:xfrm>
            <a:off x="4399947" y="3414172"/>
            <a:ext cx="913444" cy="173156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34143/100997</a:t>
            </a:r>
            <a:endParaRPr lang="ru-RU" sz="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3" name="TextBox 10"/>
          <p:cNvSpPr txBox="1"/>
          <p:nvPr/>
        </p:nvSpPr>
        <p:spPr>
          <a:xfrm>
            <a:off x="4060961" y="3162231"/>
            <a:ext cx="1357210" cy="230832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8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sz="900" dirty="0" smtClean="0"/>
              <a:t>Апшеронский р-н</a:t>
            </a:r>
            <a:endParaRPr lang="ru-RU" sz="900" dirty="0"/>
          </a:p>
        </p:txBody>
      </p:sp>
      <p:sp>
        <p:nvSpPr>
          <p:cNvPr id="424" name="TextBox 23"/>
          <p:cNvSpPr txBox="1">
            <a:spLocks noChangeAspect="1"/>
          </p:cNvSpPr>
          <p:nvPr/>
        </p:nvSpPr>
        <p:spPr>
          <a:xfrm>
            <a:off x="4845550" y="3757422"/>
            <a:ext cx="368679" cy="200055"/>
          </a:xfrm>
          <a:prstGeom prst="rect">
            <a:avLst/>
          </a:prstGeom>
          <a:solidFill>
            <a:srgbClr val="FF9900"/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000" b="1"/>
            </a:lvl1pPr>
          </a:lstStyle>
          <a:p>
            <a:pPr>
              <a:defRPr/>
            </a:pPr>
            <a:r>
              <a:rPr lang="ru-RU" sz="700" kern="0" dirty="0" smtClean="0">
                <a:solidFill>
                  <a:prstClr val="black"/>
                </a:solidFill>
              </a:rPr>
              <a:t>18</a:t>
            </a:r>
            <a:endParaRPr lang="ru-RU" sz="700" kern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379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936" y="722988"/>
            <a:ext cx="12199936" cy="6135011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5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" name="Picture 49" descr="original_metal_w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20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4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17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2" name="Text Box 2"/>
          <p:cNvSpPr txBox="1">
            <a:spLocks noChangeArrowheads="1"/>
          </p:cNvSpPr>
          <p:nvPr/>
        </p:nvSpPr>
        <p:spPr bwMode="auto">
          <a:xfrm>
            <a:off x="-7936" y="-117"/>
            <a:ext cx="12193178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 ПО ОСАДКАМ И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УСИЛЕНИЮ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ВЕТРА</a:t>
            </a:r>
          </a:p>
          <a:p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 КРАСНОДАРСКОГО КРАЯ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 НАРУШЕНИЯ ЭЛЕКТРОСНАБЖЕНИЯ </a:t>
            </a:r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14.11.2023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4" name="Прямоугольная выноска 4"/>
          <p:cNvSpPr>
            <a:spLocks noChangeArrowheads="1"/>
          </p:cNvSpPr>
          <p:nvPr/>
        </p:nvSpPr>
        <p:spPr bwMode="auto">
          <a:xfrm>
            <a:off x="3092689" y="5666"/>
            <a:ext cx="5966643" cy="701733"/>
          </a:xfrm>
          <a:prstGeom prst="wedgeRectCallout">
            <a:avLst>
              <a:gd name="adj1" fmla="val 57307"/>
              <a:gd name="adj2" fmla="val -18442"/>
            </a:avLst>
          </a:prstGeom>
          <a:noFill/>
          <a:ln w="9525" algn="ctr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dirty="0"/>
          </a:p>
        </p:txBody>
      </p:sp>
      <p:grpSp>
        <p:nvGrpSpPr>
          <p:cNvPr id="435" name="Группа 434"/>
          <p:cNvGrpSpPr/>
          <p:nvPr/>
        </p:nvGrpSpPr>
        <p:grpSpPr>
          <a:xfrm>
            <a:off x="9479132" y="2577977"/>
            <a:ext cx="3131213" cy="3743622"/>
            <a:chOff x="7765301" y="4457439"/>
            <a:chExt cx="2974026" cy="3743622"/>
          </a:xfrm>
        </p:grpSpPr>
        <p:grpSp>
          <p:nvGrpSpPr>
            <p:cNvPr id="436" name="Группа 435"/>
            <p:cNvGrpSpPr/>
            <p:nvPr/>
          </p:nvGrpSpPr>
          <p:grpSpPr>
            <a:xfrm>
              <a:off x="7765301" y="4457439"/>
              <a:ext cx="2974026" cy="3743622"/>
              <a:chOff x="6897578" y="4082211"/>
              <a:chExt cx="2644738" cy="2764039"/>
            </a:xfrm>
          </p:grpSpPr>
          <p:sp>
            <p:nvSpPr>
              <p:cNvPr id="439" name="Text Box 97"/>
              <p:cNvSpPr txBox="1">
                <a:spLocks noChangeArrowheads="1"/>
              </p:cNvSpPr>
              <p:nvPr/>
            </p:nvSpPr>
            <p:spPr bwMode="auto">
              <a:xfrm>
                <a:off x="7066917" y="6209278"/>
                <a:ext cx="1460939" cy="152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27982" tIns="63992" rIns="127982" bIns="63992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altLang="ru-RU" sz="500" b="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grpSp>
            <p:nvGrpSpPr>
              <p:cNvPr id="440" name="Группа 439"/>
              <p:cNvGrpSpPr/>
              <p:nvPr/>
            </p:nvGrpSpPr>
            <p:grpSpPr>
              <a:xfrm>
                <a:off x="6897578" y="4082211"/>
                <a:ext cx="2644738" cy="2764039"/>
                <a:chOff x="9401428" y="1559479"/>
                <a:chExt cx="3026400" cy="5253681"/>
              </a:xfrm>
            </p:grpSpPr>
            <p:grpSp>
              <p:nvGrpSpPr>
                <p:cNvPr id="445" name="Группа 444"/>
                <p:cNvGrpSpPr/>
                <p:nvPr/>
              </p:nvGrpSpPr>
              <p:grpSpPr>
                <a:xfrm>
                  <a:off x="9401428" y="1559479"/>
                  <a:ext cx="3026400" cy="5253681"/>
                  <a:chOff x="6759623" y="3727167"/>
                  <a:chExt cx="2464767" cy="3113013"/>
                </a:xfrm>
              </p:grpSpPr>
              <p:sp>
                <p:nvSpPr>
                  <p:cNvPr id="450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6759623" y="3767481"/>
                    <a:ext cx="2134158" cy="3072699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912321">
                      <a:defRPr/>
                    </a:pPr>
                    <a:endParaRPr lang="ru-RU" altLang="ru-RU" sz="8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1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65774" y="5712496"/>
                    <a:ext cx="1833906" cy="3634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прогноз нарушения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ЛЭП </a:t>
                    </a:r>
                    <a:r>
                      <a:rPr lang="ru-RU" altLang="ru-RU" sz="1000" b="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(УГМС)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2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74325" y="3727167"/>
                    <a:ext cx="1606383" cy="24183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Условные обозначения</a:t>
                    </a:r>
                  </a:p>
                </p:txBody>
              </p:sp>
              <p:sp>
                <p:nvSpPr>
                  <p:cNvPr id="453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87581" y="6232909"/>
                    <a:ext cx="1609849" cy="2098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ru-RU" altLang="ru-RU" sz="800" b="0" dirty="0">
                      <a:solidFill>
                        <a:srgbClr val="0000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4" name="TextBox 10"/>
                  <p:cNvSpPr txBox="1"/>
                  <p:nvPr/>
                </p:nvSpPr>
                <p:spPr>
                  <a:xfrm>
                    <a:off x="6844151" y="6597757"/>
                    <a:ext cx="591514" cy="204745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softEdge rad="63500"/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l" defTabSz="912321">
                      <a:defRPr/>
                    </a:pPr>
                    <a:r>
                      <a:rPr lang="ru-RU" sz="10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Город</a:t>
                    </a:r>
                    <a:endParaRPr lang="ru-RU" sz="10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5" name="Полилиния 454"/>
                  <p:cNvSpPr/>
                  <p:nvPr/>
                </p:nvSpPr>
                <p:spPr>
                  <a:xfrm>
                    <a:off x="6881233" y="5740396"/>
                    <a:ext cx="324905" cy="204788"/>
                  </a:xfrm>
                  <a:custGeom>
                    <a:avLst/>
                    <a:gdLst>
                      <a:gd name="connsiteX0" fmla="*/ 42863 w 324905"/>
                      <a:gd name="connsiteY0" fmla="*/ 28575 h 204788"/>
                      <a:gd name="connsiteX1" fmla="*/ 47625 w 324905"/>
                      <a:gd name="connsiteY1" fmla="*/ 4763 h 204788"/>
                      <a:gd name="connsiteX2" fmla="*/ 61913 w 324905"/>
                      <a:gd name="connsiteY2" fmla="*/ 0 h 204788"/>
                      <a:gd name="connsiteX3" fmla="*/ 95250 w 324905"/>
                      <a:gd name="connsiteY3" fmla="*/ 4763 h 204788"/>
                      <a:gd name="connsiteX4" fmla="*/ 200025 w 324905"/>
                      <a:gd name="connsiteY4" fmla="*/ 9525 h 204788"/>
                      <a:gd name="connsiteX5" fmla="*/ 252413 w 324905"/>
                      <a:gd name="connsiteY5" fmla="*/ 14288 h 204788"/>
                      <a:gd name="connsiteX6" fmla="*/ 280988 w 324905"/>
                      <a:gd name="connsiteY6" fmla="*/ 23813 h 204788"/>
                      <a:gd name="connsiteX7" fmla="*/ 285750 w 324905"/>
                      <a:gd name="connsiteY7" fmla="*/ 52388 h 204788"/>
                      <a:gd name="connsiteX8" fmla="*/ 300038 w 324905"/>
                      <a:gd name="connsiteY8" fmla="*/ 57150 h 204788"/>
                      <a:gd name="connsiteX9" fmla="*/ 314325 w 324905"/>
                      <a:gd name="connsiteY9" fmla="*/ 66675 h 204788"/>
                      <a:gd name="connsiteX10" fmla="*/ 323850 w 324905"/>
                      <a:gd name="connsiteY10" fmla="*/ 80963 h 204788"/>
                      <a:gd name="connsiteX11" fmla="*/ 319088 w 324905"/>
                      <a:gd name="connsiteY11" fmla="*/ 180975 h 204788"/>
                      <a:gd name="connsiteX12" fmla="*/ 300038 w 324905"/>
                      <a:gd name="connsiteY12" fmla="*/ 185738 h 204788"/>
                      <a:gd name="connsiteX13" fmla="*/ 228600 w 324905"/>
                      <a:gd name="connsiteY13" fmla="*/ 190500 h 204788"/>
                      <a:gd name="connsiteX14" fmla="*/ 209550 w 324905"/>
                      <a:gd name="connsiteY14" fmla="*/ 195263 h 204788"/>
                      <a:gd name="connsiteX15" fmla="*/ 185738 w 324905"/>
                      <a:gd name="connsiteY15" fmla="*/ 200025 h 204788"/>
                      <a:gd name="connsiteX16" fmla="*/ 171450 w 324905"/>
                      <a:gd name="connsiteY16" fmla="*/ 204788 h 204788"/>
                      <a:gd name="connsiteX17" fmla="*/ 152400 w 324905"/>
                      <a:gd name="connsiteY17" fmla="*/ 190500 h 204788"/>
                      <a:gd name="connsiteX18" fmla="*/ 138113 w 324905"/>
                      <a:gd name="connsiteY18" fmla="*/ 180975 h 204788"/>
                      <a:gd name="connsiteX19" fmla="*/ 123825 w 324905"/>
                      <a:gd name="connsiteY19" fmla="*/ 166688 h 204788"/>
                      <a:gd name="connsiteX20" fmla="*/ 95250 w 324905"/>
                      <a:gd name="connsiteY20" fmla="*/ 152400 h 204788"/>
                      <a:gd name="connsiteX21" fmla="*/ 42863 w 324905"/>
                      <a:gd name="connsiteY21" fmla="*/ 147638 h 204788"/>
                      <a:gd name="connsiteX22" fmla="*/ 14288 w 324905"/>
                      <a:gd name="connsiteY22" fmla="*/ 133350 h 204788"/>
                      <a:gd name="connsiteX23" fmla="*/ 4763 w 324905"/>
                      <a:gd name="connsiteY23" fmla="*/ 119063 h 204788"/>
                      <a:gd name="connsiteX24" fmla="*/ 0 w 324905"/>
                      <a:gd name="connsiteY24" fmla="*/ 104775 h 204788"/>
                      <a:gd name="connsiteX25" fmla="*/ 19050 w 324905"/>
                      <a:gd name="connsiteY25" fmla="*/ 42863 h 204788"/>
                      <a:gd name="connsiteX26" fmla="*/ 42863 w 324905"/>
                      <a:gd name="connsiteY26" fmla="*/ 28575 h 204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24905" h="204788">
                        <a:moveTo>
                          <a:pt x="42863" y="28575"/>
                        </a:moveTo>
                        <a:cubicBezTo>
                          <a:pt x="44450" y="20638"/>
                          <a:pt x="43135" y="11498"/>
                          <a:pt x="47625" y="4763"/>
                        </a:cubicBezTo>
                        <a:cubicBezTo>
                          <a:pt x="50410" y="586"/>
                          <a:pt x="56893" y="0"/>
                          <a:pt x="61913" y="0"/>
                        </a:cubicBezTo>
                        <a:cubicBezTo>
                          <a:pt x="73138" y="0"/>
                          <a:pt x="84138" y="3175"/>
                          <a:pt x="95250" y="4763"/>
                        </a:cubicBezTo>
                        <a:cubicBezTo>
                          <a:pt x="147969" y="22336"/>
                          <a:pt x="113804" y="14914"/>
                          <a:pt x="200025" y="9525"/>
                        </a:cubicBezTo>
                        <a:cubicBezTo>
                          <a:pt x="217488" y="11113"/>
                          <a:pt x="235145" y="11241"/>
                          <a:pt x="252413" y="14288"/>
                        </a:cubicBezTo>
                        <a:cubicBezTo>
                          <a:pt x="262300" y="16033"/>
                          <a:pt x="280988" y="23813"/>
                          <a:pt x="280988" y="23813"/>
                        </a:cubicBezTo>
                        <a:cubicBezTo>
                          <a:pt x="282575" y="33338"/>
                          <a:pt x="280959" y="44004"/>
                          <a:pt x="285750" y="52388"/>
                        </a:cubicBezTo>
                        <a:cubicBezTo>
                          <a:pt x="288241" y="56747"/>
                          <a:pt x="295548" y="54905"/>
                          <a:pt x="300038" y="57150"/>
                        </a:cubicBezTo>
                        <a:cubicBezTo>
                          <a:pt x="305157" y="59710"/>
                          <a:pt x="309563" y="63500"/>
                          <a:pt x="314325" y="66675"/>
                        </a:cubicBezTo>
                        <a:cubicBezTo>
                          <a:pt x="317500" y="71438"/>
                          <a:pt x="323612" y="75244"/>
                          <a:pt x="323850" y="80963"/>
                        </a:cubicBezTo>
                        <a:cubicBezTo>
                          <a:pt x="325240" y="114309"/>
                          <a:pt x="326484" y="148430"/>
                          <a:pt x="319088" y="180975"/>
                        </a:cubicBezTo>
                        <a:cubicBezTo>
                          <a:pt x="317637" y="187358"/>
                          <a:pt x="306548" y="185053"/>
                          <a:pt x="300038" y="185738"/>
                        </a:cubicBezTo>
                        <a:cubicBezTo>
                          <a:pt x="276304" y="188236"/>
                          <a:pt x="252413" y="188913"/>
                          <a:pt x="228600" y="190500"/>
                        </a:cubicBezTo>
                        <a:cubicBezTo>
                          <a:pt x="222250" y="192088"/>
                          <a:pt x="215940" y="193843"/>
                          <a:pt x="209550" y="195263"/>
                        </a:cubicBezTo>
                        <a:cubicBezTo>
                          <a:pt x="201648" y="197019"/>
                          <a:pt x="193591" y="198062"/>
                          <a:pt x="185738" y="200025"/>
                        </a:cubicBezTo>
                        <a:cubicBezTo>
                          <a:pt x="180868" y="201243"/>
                          <a:pt x="176213" y="203200"/>
                          <a:pt x="171450" y="204788"/>
                        </a:cubicBezTo>
                        <a:cubicBezTo>
                          <a:pt x="165100" y="200025"/>
                          <a:pt x="158859" y="195114"/>
                          <a:pt x="152400" y="190500"/>
                        </a:cubicBezTo>
                        <a:cubicBezTo>
                          <a:pt x="147743" y="187173"/>
                          <a:pt x="142510" y="184639"/>
                          <a:pt x="138113" y="180975"/>
                        </a:cubicBezTo>
                        <a:cubicBezTo>
                          <a:pt x="132939" y="176663"/>
                          <a:pt x="128999" y="171000"/>
                          <a:pt x="123825" y="166688"/>
                        </a:cubicBezTo>
                        <a:cubicBezTo>
                          <a:pt x="116019" y="160183"/>
                          <a:pt x="105619" y="153881"/>
                          <a:pt x="95250" y="152400"/>
                        </a:cubicBezTo>
                        <a:cubicBezTo>
                          <a:pt x="77892" y="149920"/>
                          <a:pt x="60325" y="149225"/>
                          <a:pt x="42863" y="147638"/>
                        </a:cubicBezTo>
                        <a:cubicBezTo>
                          <a:pt x="31242" y="143764"/>
                          <a:pt x="23520" y="142582"/>
                          <a:pt x="14288" y="133350"/>
                        </a:cubicBezTo>
                        <a:cubicBezTo>
                          <a:pt x="10241" y="129303"/>
                          <a:pt x="7323" y="124182"/>
                          <a:pt x="4763" y="119063"/>
                        </a:cubicBezTo>
                        <a:cubicBezTo>
                          <a:pt x="2518" y="114573"/>
                          <a:pt x="1588" y="109538"/>
                          <a:pt x="0" y="104775"/>
                        </a:cubicBezTo>
                        <a:cubicBezTo>
                          <a:pt x="5433" y="50448"/>
                          <a:pt x="-6518" y="68431"/>
                          <a:pt x="19050" y="42863"/>
                        </a:cubicBezTo>
                        <a:lnTo>
                          <a:pt x="42863" y="28575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40000"/>
                    </a:srgb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endParaRPr lang="ru-RU" sz="800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6" name="Прямоугольник 455"/>
                  <p:cNvSpPr/>
                  <p:nvPr/>
                </p:nvSpPr>
                <p:spPr>
                  <a:xfrm>
                    <a:off x="6789967" y="6011515"/>
                    <a:ext cx="527227" cy="13816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r>
                      <a:rPr lang="ru-RU" sz="8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321/20</a:t>
                    </a:r>
                  </a:p>
                </p:txBody>
              </p:sp>
              <p:sp>
                <p:nvSpPr>
                  <p:cNvPr id="457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9111" y="6567185"/>
                    <a:ext cx="1831079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муниципальное образование</a:t>
                    </a:r>
                  </a:p>
                </p:txBody>
              </p:sp>
              <p:sp>
                <p:nvSpPr>
                  <p:cNvPr id="458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7897" y="4656852"/>
                    <a:ext cx="189649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линии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электропередач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9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66267" y="5973077"/>
                    <a:ext cx="189865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</a:t>
                    </a: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протяженность ЛЭП/ТП (шт.)</a:t>
                    </a:r>
                  </a:p>
                </p:txBody>
              </p:sp>
              <p:sp>
                <p:nvSpPr>
                  <p:cNvPr id="460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29220" y="4063712"/>
                    <a:ext cx="873125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осадки, мм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46" name="Скругленный прямоугольник 445"/>
                <p:cNvSpPr/>
                <p:nvPr/>
              </p:nvSpPr>
              <p:spPr>
                <a:xfrm>
                  <a:off x="9637258" y="6127238"/>
                  <a:ext cx="282820" cy="225201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60%</a:t>
                  </a:r>
                </a:p>
              </p:txBody>
            </p:sp>
            <p:sp>
              <p:nvSpPr>
                <p:cNvPr id="447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08980" y="5925488"/>
                  <a:ext cx="2202328" cy="545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80200" tIns="40101" rIns="80200" bIns="40101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55471">
                    <a:defRPr/>
                  </a:pP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 - </a:t>
                  </a:r>
                  <a:r>
                    <a:rPr lang="ru-RU" altLang="ru-RU" sz="1000" b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износ электроэнергетических </a:t>
                  </a: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систем </a:t>
                  </a:r>
                </a:p>
              </p:txBody>
            </p:sp>
            <p:sp>
              <p:nvSpPr>
                <p:cNvPr id="448" name="Прямоугольник 447"/>
                <p:cNvSpPr/>
                <p:nvPr/>
              </p:nvSpPr>
              <p:spPr>
                <a:xfrm>
                  <a:off x="9438681" y="5747122"/>
                  <a:ext cx="658385" cy="230603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lIns="68571" tIns="34286" rIns="68571" bIns="34286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kern="0" dirty="0">
                      <a:solidFill>
                        <a:prstClr val="black"/>
                      </a:solidFill>
                      <a:cs typeface="Times New Roman" panose="02020603050405020304" pitchFamily="18" charset="0"/>
                    </a:rPr>
                    <a:t>19/330</a:t>
                  </a:r>
                </a:p>
              </p:txBody>
            </p:sp>
            <p:sp>
              <p:nvSpPr>
                <p:cNvPr id="449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25082" y="5647837"/>
                  <a:ext cx="1868848" cy="397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127973" tIns="63988" rIns="127973" bIns="63988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- кол-во домов /населения</a:t>
                  </a:r>
                </a:p>
              </p:txBody>
            </p:sp>
          </p:grpSp>
          <p:sp>
            <p:nvSpPr>
              <p:cNvPr id="441" name="Text Box 97"/>
              <p:cNvSpPr txBox="1">
                <a:spLocks noChangeArrowheads="1"/>
              </p:cNvSpPr>
              <p:nvPr/>
            </p:nvSpPr>
            <p:spPr bwMode="auto">
              <a:xfrm>
                <a:off x="7335606" y="5464351"/>
                <a:ext cx="1948620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количество </a:t>
                </a:r>
                <a:r>
                  <a:rPr lang="ru-RU" altLang="ru-RU" sz="1000" b="0" kern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осадков (УГМС), </a:t>
                </a: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мм</a:t>
                </a:r>
              </a:p>
            </p:txBody>
          </p:sp>
          <p:sp>
            <p:nvSpPr>
              <p:cNvPr id="442" name="TextBox 23"/>
              <p:cNvSpPr txBox="1"/>
              <p:nvPr/>
            </p:nvSpPr>
            <p:spPr>
              <a:xfrm>
                <a:off x="7029503" y="5479167"/>
                <a:ext cx="383894" cy="181793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ru-RU" sz="1000" kern="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43" name="TextBox 23"/>
              <p:cNvSpPr txBox="1"/>
              <p:nvPr/>
            </p:nvSpPr>
            <p:spPr>
              <a:xfrm>
                <a:off x="7041092" y="5647261"/>
                <a:ext cx="372305" cy="181793"/>
              </a:xfrm>
              <a:prstGeom prst="rect">
                <a:avLst/>
              </a:prstGeom>
              <a:solidFill>
                <a:srgbClr val="FF9900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kern="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15</a:t>
                </a:r>
                <a:endParaRPr lang="ru-RU" sz="1000" kern="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4" name="Text Box 97"/>
              <p:cNvSpPr txBox="1">
                <a:spLocks noChangeArrowheads="1"/>
              </p:cNvSpPr>
              <p:nvPr/>
            </p:nvSpPr>
            <p:spPr bwMode="auto">
              <a:xfrm>
                <a:off x="7449857" y="5637358"/>
                <a:ext cx="1659776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порывы ветра (УГМС), м/с</a:t>
                </a:r>
              </a:p>
            </p:txBody>
          </p:sp>
        </p:grpSp>
        <p:pic>
          <p:nvPicPr>
            <p:cNvPr id="437" name="Рисунок 43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99635" y="5141222"/>
              <a:ext cx="649048" cy="1206564"/>
            </a:xfrm>
            <a:prstGeom prst="rect">
              <a:avLst/>
            </a:prstGeom>
          </p:spPr>
        </p:pic>
        <p:pic>
          <p:nvPicPr>
            <p:cNvPr id="438" name="Рисунок 43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97604" y="4711550"/>
              <a:ext cx="2310493" cy="215263"/>
            </a:xfrm>
            <a:prstGeom prst="rect">
              <a:avLst/>
            </a:prstGeom>
          </p:spPr>
        </p:pic>
      </p:grpSp>
      <p:sp>
        <p:nvSpPr>
          <p:cNvPr id="409" name="Rectangle 152"/>
          <p:cNvSpPr>
            <a:spLocks noChangeArrowheads="1"/>
          </p:cNvSpPr>
          <p:nvPr/>
        </p:nvSpPr>
        <p:spPr bwMode="auto">
          <a:xfrm>
            <a:off x="10457241" y="6311578"/>
            <a:ext cx="1728000" cy="538609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 по Краснодарскому краю</a:t>
            </a:r>
            <a:endParaRPr lang="ru-RU" altLang="ru-RU" sz="700" i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АРМ № 7</a:t>
            </a:r>
          </a:p>
          <a:p>
            <a:pPr lvl="0" defTabSz="1727942">
              <a:spcBef>
                <a:spcPct val="0"/>
              </a:spcBef>
            </a:pP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15:00 13.11.2023 </a:t>
            </a:r>
            <a:endParaRPr lang="ru-RU" alt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Исп. </a:t>
            </a: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А.В. Попов</a:t>
            </a:r>
            <a:endParaRPr lang="ru-RU" alt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Тел. 3220-5507</a:t>
            </a:r>
          </a:p>
        </p:txBody>
      </p:sp>
      <p:grpSp>
        <p:nvGrpSpPr>
          <p:cNvPr id="413" name="Группа 412"/>
          <p:cNvGrpSpPr/>
          <p:nvPr/>
        </p:nvGrpSpPr>
        <p:grpSpPr>
          <a:xfrm>
            <a:off x="3864177" y="4085914"/>
            <a:ext cx="1581368" cy="723767"/>
            <a:chOff x="406713" y="1180365"/>
            <a:chExt cx="1581368" cy="723767"/>
          </a:xfrm>
        </p:grpSpPr>
        <p:cxnSp>
          <p:nvCxnSpPr>
            <p:cNvPr id="420" name="Прямая соединительная линия 419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1" name="Прямая соединительная линия 420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2" name="Скругленный прямоугольник 421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24%</a:t>
              </a:r>
            </a:p>
          </p:txBody>
        </p:sp>
        <p:sp>
          <p:nvSpPr>
            <p:cNvPr id="423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6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424" name="Прямоугольник 423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1716/800 </a:t>
              </a:r>
            </a:p>
          </p:txBody>
        </p:sp>
        <p:sp>
          <p:nvSpPr>
            <p:cNvPr id="425" name="Прямоугольник 424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39741/104430</a:t>
              </a:r>
              <a:endParaRPr lang="ru-RU" sz="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6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 err="1"/>
                <a:t>Лабинский</a:t>
              </a:r>
              <a:r>
                <a:rPr lang="ru-RU" sz="900" dirty="0"/>
                <a:t> р-н</a:t>
              </a:r>
            </a:p>
          </p:txBody>
        </p:sp>
        <p:sp>
          <p:nvSpPr>
            <p:cNvPr id="427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6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211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" name="Рисунок 46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2988"/>
            <a:ext cx="12173735" cy="6135011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5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" name="Picture 49" descr="original_metal_w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20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4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17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2" name="Text Box 2"/>
          <p:cNvSpPr txBox="1">
            <a:spLocks noChangeArrowheads="1"/>
          </p:cNvSpPr>
          <p:nvPr/>
        </p:nvSpPr>
        <p:spPr bwMode="auto">
          <a:xfrm>
            <a:off x="-7936" y="-117"/>
            <a:ext cx="12193178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 ПО ОСАДКАМ И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УСИЛЕНИЮ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ВЕТРА</a:t>
            </a:r>
          </a:p>
          <a:p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 КРАСНОДАРСКОГО КРАЯ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 НАРУШЕНИЯ ЭЛЕКТРОСНАБЖЕНИЯ </a:t>
            </a:r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14.11.2023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4" name="Прямоугольная выноска 4"/>
          <p:cNvSpPr>
            <a:spLocks noChangeArrowheads="1"/>
          </p:cNvSpPr>
          <p:nvPr/>
        </p:nvSpPr>
        <p:spPr bwMode="auto">
          <a:xfrm>
            <a:off x="3092689" y="5666"/>
            <a:ext cx="5966643" cy="701733"/>
          </a:xfrm>
          <a:prstGeom prst="wedgeRectCallout">
            <a:avLst>
              <a:gd name="adj1" fmla="val 57307"/>
              <a:gd name="adj2" fmla="val -18442"/>
            </a:avLst>
          </a:prstGeom>
          <a:noFill/>
          <a:ln w="9525" algn="ctr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dirty="0"/>
          </a:p>
        </p:txBody>
      </p:sp>
      <p:grpSp>
        <p:nvGrpSpPr>
          <p:cNvPr id="435" name="Группа 434"/>
          <p:cNvGrpSpPr/>
          <p:nvPr/>
        </p:nvGrpSpPr>
        <p:grpSpPr>
          <a:xfrm>
            <a:off x="9479132" y="2577977"/>
            <a:ext cx="3131213" cy="3743622"/>
            <a:chOff x="7765301" y="4457439"/>
            <a:chExt cx="2974026" cy="3743622"/>
          </a:xfrm>
        </p:grpSpPr>
        <p:grpSp>
          <p:nvGrpSpPr>
            <p:cNvPr id="436" name="Группа 435"/>
            <p:cNvGrpSpPr/>
            <p:nvPr/>
          </p:nvGrpSpPr>
          <p:grpSpPr>
            <a:xfrm>
              <a:off x="7765301" y="4457439"/>
              <a:ext cx="2974026" cy="3743622"/>
              <a:chOff x="6897578" y="4082211"/>
              <a:chExt cx="2644738" cy="2764039"/>
            </a:xfrm>
          </p:grpSpPr>
          <p:sp>
            <p:nvSpPr>
              <p:cNvPr id="439" name="Text Box 97"/>
              <p:cNvSpPr txBox="1">
                <a:spLocks noChangeArrowheads="1"/>
              </p:cNvSpPr>
              <p:nvPr/>
            </p:nvSpPr>
            <p:spPr bwMode="auto">
              <a:xfrm>
                <a:off x="7066917" y="6209278"/>
                <a:ext cx="1460939" cy="152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27982" tIns="63992" rIns="127982" bIns="63992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altLang="ru-RU" sz="500" b="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grpSp>
            <p:nvGrpSpPr>
              <p:cNvPr id="440" name="Группа 439"/>
              <p:cNvGrpSpPr/>
              <p:nvPr/>
            </p:nvGrpSpPr>
            <p:grpSpPr>
              <a:xfrm>
                <a:off x="6897578" y="4082211"/>
                <a:ext cx="2644738" cy="2764039"/>
                <a:chOff x="9401428" y="1559479"/>
                <a:chExt cx="3026400" cy="5253681"/>
              </a:xfrm>
            </p:grpSpPr>
            <p:grpSp>
              <p:nvGrpSpPr>
                <p:cNvPr id="445" name="Группа 444"/>
                <p:cNvGrpSpPr/>
                <p:nvPr/>
              </p:nvGrpSpPr>
              <p:grpSpPr>
                <a:xfrm>
                  <a:off x="9401428" y="1559479"/>
                  <a:ext cx="3026400" cy="5253681"/>
                  <a:chOff x="6759623" y="3727167"/>
                  <a:chExt cx="2464767" cy="3113013"/>
                </a:xfrm>
              </p:grpSpPr>
              <p:sp>
                <p:nvSpPr>
                  <p:cNvPr id="450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6759623" y="3767481"/>
                    <a:ext cx="2134158" cy="3072699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912321">
                      <a:defRPr/>
                    </a:pPr>
                    <a:endParaRPr lang="ru-RU" altLang="ru-RU" sz="8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1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65774" y="5712496"/>
                    <a:ext cx="1833906" cy="3634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прогноз нарушения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ЛЭП </a:t>
                    </a:r>
                    <a:r>
                      <a:rPr lang="ru-RU" altLang="ru-RU" sz="1000" b="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(УГМС)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2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74325" y="3727167"/>
                    <a:ext cx="1606383" cy="24183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Условные обозначения</a:t>
                    </a:r>
                  </a:p>
                </p:txBody>
              </p:sp>
              <p:sp>
                <p:nvSpPr>
                  <p:cNvPr id="453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87581" y="6232909"/>
                    <a:ext cx="1609849" cy="2098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ru-RU" altLang="ru-RU" sz="800" b="0" dirty="0">
                      <a:solidFill>
                        <a:srgbClr val="0000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4" name="TextBox 10"/>
                  <p:cNvSpPr txBox="1"/>
                  <p:nvPr/>
                </p:nvSpPr>
                <p:spPr>
                  <a:xfrm>
                    <a:off x="6844151" y="6597757"/>
                    <a:ext cx="591514" cy="204745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softEdge rad="63500"/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l" defTabSz="912321">
                      <a:defRPr/>
                    </a:pPr>
                    <a:r>
                      <a:rPr lang="ru-RU" sz="10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Город</a:t>
                    </a:r>
                    <a:endParaRPr lang="ru-RU" sz="10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5" name="Полилиния 454"/>
                  <p:cNvSpPr/>
                  <p:nvPr/>
                </p:nvSpPr>
                <p:spPr>
                  <a:xfrm>
                    <a:off x="6881233" y="5740396"/>
                    <a:ext cx="324905" cy="204788"/>
                  </a:xfrm>
                  <a:custGeom>
                    <a:avLst/>
                    <a:gdLst>
                      <a:gd name="connsiteX0" fmla="*/ 42863 w 324905"/>
                      <a:gd name="connsiteY0" fmla="*/ 28575 h 204788"/>
                      <a:gd name="connsiteX1" fmla="*/ 47625 w 324905"/>
                      <a:gd name="connsiteY1" fmla="*/ 4763 h 204788"/>
                      <a:gd name="connsiteX2" fmla="*/ 61913 w 324905"/>
                      <a:gd name="connsiteY2" fmla="*/ 0 h 204788"/>
                      <a:gd name="connsiteX3" fmla="*/ 95250 w 324905"/>
                      <a:gd name="connsiteY3" fmla="*/ 4763 h 204788"/>
                      <a:gd name="connsiteX4" fmla="*/ 200025 w 324905"/>
                      <a:gd name="connsiteY4" fmla="*/ 9525 h 204788"/>
                      <a:gd name="connsiteX5" fmla="*/ 252413 w 324905"/>
                      <a:gd name="connsiteY5" fmla="*/ 14288 h 204788"/>
                      <a:gd name="connsiteX6" fmla="*/ 280988 w 324905"/>
                      <a:gd name="connsiteY6" fmla="*/ 23813 h 204788"/>
                      <a:gd name="connsiteX7" fmla="*/ 285750 w 324905"/>
                      <a:gd name="connsiteY7" fmla="*/ 52388 h 204788"/>
                      <a:gd name="connsiteX8" fmla="*/ 300038 w 324905"/>
                      <a:gd name="connsiteY8" fmla="*/ 57150 h 204788"/>
                      <a:gd name="connsiteX9" fmla="*/ 314325 w 324905"/>
                      <a:gd name="connsiteY9" fmla="*/ 66675 h 204788"/>
                      <a:gd name="connsiteX10" fmla="*/ 323850 w 324905"/>
                      <a:gd name="connsiteY10" fmla="*/ 80963 h 204788"/>
                      <a:gd name="connsiteX11" fmla="*/ 319088 w 324905"/>
                      <a:gd name="connsiteY11" fmla="*/ 180975 h 204788"/>
                      <a:gd name="connsiteX12" fmla="*/ 300038 w 324905"/>
                      <a:gd name="connsiteY12" fmla="*/ 185738 h 204788"/>
                      <a:gd name="connsiteX13" fmla="*/ 228600 w 324905"/>
                      <a:gd name="connsiteY13" fmla="*/ 190500 h 204788"/>
                      <a:gd name="connsiteX14" fmla="*/ 209550 w 324905"/>
                      <a:gd name="connsiteY14" fmla="*/ 195263 h 204788"/>
                      <a:gd name="connsiteX15" fmla="*/ 185738 w 324905"/>
                      <a:gd name="connsiteY15" fmla="*/ 200025 h 204788"/>
                      <a:gd name="connsiteX16" fmla="*/ 171450 w 324905"/>
                      <a:gd name="connsiteY16" fmla="*/ 204788 h 204788"/>
                      <a:gd name="connsiteX17" fmla="*/ 152400 w 324905"/>
                      <a:gd name="connsiteY17" fmla="*/ 190500 h 204788"/>
                      <a:gd name="connsiteX18" fmla="*/ 138113 w 324905"/>
                      <a:gd name="connsiteY18" fmla="*/ 180975 h 204788"/>
                      <a:gd name="connsiteX19" fmla="*/ 123825 w 324905"/>
                      <a:gd name="connsiteY19" fmla="*/ 166688 h 204788"/>
                      <a:gd name="connsiteX20" fmla="*/ 95250 w 324905"/>
                      <a:gd name="connsiteY20" fmla="*/ 152400 h 204788"/>
                      <a:gd name="connsiteX21" fmla="*/ 42863 w 324905"/>
                      <a:gd name="connsiteY21" fmla="*/ 147638 h 204788"/>
                      <a:gd name="connsiteX22" fmla="*/ 14288 w 324905"/>
                      <a:gd name="connsiteY22" fmla="*/ 133350 h 204788"/>
                      <a:gd name="connsiteX23" fmla="*/ 4763 w 324905"/>
                      <a:gd name="connsiteY23" fmla="*/ 119063 h 204788"/>
                      <a:gd name="connsiteX24" fmla="*/ 0 w 324905"/>
                      <a:gd name="connsiteY24" fmla="*/ 104775 h 204788"/>
                      <a:gd name="connsiteX25" fmla="*/ 19050 w 324905"/>
                      <a:gd name="connsiteY25" fmla="*/ 42863 h 204788"/>
                      <a:gd name="connsiteX26" fmla="*/ 42863 w 324905"/>
                      <a:gd name="connsiteY26" fmla="*/ 28575 h 204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24905" h="204788">
                        <a:moveTo>
                          <a:pt x="42863" y="28575"/>
                        </a:moveTo>
                        <a:cubicBezTo>
                          <a:pt x="44450" y="20638"/>
                          <a:pt x="43135" y="11498"/>
                          <a:pt x="47625" y="4763"/>
                        </a:cubicBezTo>
                        <a:cubicBezTo>
                          <a:pt x="50410" y="586"/>
                          <a:pt x="56893" y="0"/>
                          <a:pt x="61913" y="0"/>
                        </a:cubicBezTo>
                        <a:cubicBezTo>
                          <a:pt x="73138" y="0"/>
                          <a:pt x="84138" y="3175"/>
                          <a:pt x="95250" y="4763"/>
                        </a:cubicBezTo>
                        <a:cubicBezTo>
                          <a:pt x="147969" y="22336"/>
                          <a:pt x="113804" y="14914"/>
                          <a:pt x="200025" y="9525"/>
                        </a:cubicBezTo>
                        <a:cubicBezTo>
                          <a:pt x="217488" y="11113"/>
                          <a:pt x="235145" y="11241"/>
                          <a:pt x="252413" y="14288"/>
                        </a:cubicBezTo>
                        <a:cubicBezTo>
                          <a:pt x="262300" y="16033"/>
                          <a:pt x="280988" y="23813"/>
                          <a:pt x="280988" y="23813"/>
                        </a:cubicBezTo>
                        <a:cubicBezTo>
                          <a:pt x="282575" y="33338"/>
                          <a:pt x="280959" y="44004"/>
                          <a:pt x="285750" y="52388"/>
                        </a:cubicBezTo>
                        <a:cubicBezTo>
                          <a:pt x="288241" y="56747"/>
                          <a:pt x="295548" y="54905"/>
                          <a:pt x="300038" y="57150"/>
                        </a:cubicBezTo>
                        <a:cubicBezTo>
                          <a:pt x="305157" y="59710"/>
                          <a:pt x="309563" y="63500"/>
                          <a:pt x="314325" y="66675"/>
                        </a:cubicBezTo>
                        <a:cubicBezTo>
                          <a:pt x="317500" y="71438"/>
                          <a:pt x="323612" y="75244"/>
                          <a:pt x="323850" y="80963"/>
                        </a:cubicBezTo>
                        <a:cubicBezTo>
                          <a:pt x="325240" y="114309"/>
                          <a:pt x="326484" y="148430"/>
                          <a:pt x="319088" y="180975"/>
                        </a:cubicBezTo>
                        <a:cubicBezTo>
                          <a:pt x="317637" y="187358"/>
                          <a:pt x="306548" y="185053"/>
                          <a:pt x="300038" y="185738"/>
                        </a:cubicBezTo>
                        <a:cubicBezTo>
                          <a:pt x="276304" y="188236"/>
                          <a:pt x="252413" y="188913"/>
                          <a:pt x="228600" y="190500"/>
                        </a:cubicBezTo>
                        <a:cubicBezTo>
                          <a:pt x="222250" y="192088"/>
                          <a:pt x="215940" y="193843"/>
                          <a:pt x="209550" y="195263"/>
                        </a:cubicBezTo>
                        <a:cubicBezTo>
                          <a:pt x="201648" y="197019"/>
                          <a:pt x="193591" y="198062"/>
                          <a:pt x="185738" y="200025"/>
                        </a:cubicBezTo>
                        <a:cubicBezTo>
                          <a:pt x="180868" y="201243"/>
                          <a:pt x="176213" y="203200"/>
                          <a:pt x="171450" y="204788"/>
                        </a:cubicBezTo>
                        <a:cubicBezTo>
                          <a:pt x="165100" y="200025"/>
                          <a:pt x="158859" y="195114"/>
                          <a:pt x="152400" y="190500"/>
                        </a:cubicBezTo>
                        <a:cubicBezTo>
                          <a:pt x="147743" y="187173"/>
                          <a:pt x="142510" y="184639"/>
                          <a:pt x="138113" y="180975"/>
                        </a:cubicBezTo>
                        <a:cubicBezTo>
                          <a:pt x="132939" y="176663"/>
                          <a:pt x="128999" y="171000"/>
                          <a:pt x="123825" y="166688"/>
                        </a:cubicBezTo>
                        <a:cubicBezTo>
                          <a:pt x="116019" y="160183"/>
                          <a:pt x="105619" y="153881"/>
                          <a:pt x="95250" y="152400"/>
                        </a:cubicBezTo>
                        <a:cubicBezTo>
                          <a:pt x="77892" y="149920"/>
                          <a:pt x="60325" y="149225"/>
                          <a:pt x="42863" y="147638"/>
                        </a:cubicBezTo>
                        <a:cubicBezTo>
                          <a:pt x="31242" y="143764"/>
                          <a:pt x="23520" y="142582"/>
                          <a:pt x="14288" y="133350"/>
                        </a:cubicBezTo>
                        <a:cubicBezTo>
                          <a:pt x="10241" y="129303"/>
                          <a:pt x="7323" y="124182"/>
                          <a:pt x="4763" y="119063"/>
                        </a:cubicBezTo>
                        <a:cubicBezTo>
                          <a:pt x="2518" y="114573"/>
                          <a:pt x="1588" y="109538"/>
                          <a:pt x="0" y="104775"/>
                        </a:cubicBezTo>
                        <a:cubicBezTo>
                          <a:pt x="5433" y="50448"/>
                          <a:pt x="-6518" y="68431"/>
                          <a:pt x="19050" y="42863"/>
                        </a:cubicBezTo>
                        <a:lnTo>
                          <a:pt x="42863" y="28575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40000"/>
                    </a:srgb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endParaRPr lang="ru-RU" sz="800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6" name="Прямоугольник 455"/>
                  <p:cNvSpPr/>
                  <p:nvPr/>
                </p:nvSpPr>
                <p:spPr>
                  <a:xfrm>
                    <a:off x="6789967" y="6011515"/>
                    <a:ext cx="527227" cy="13816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r>
                      <a:rPr lang="ru-RU" sz="8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321/20</a:t>
                    </a:r>
                  </a:p>
                </p:txBody>
              </p:sp>
              <p:sp>
                <p:nvSpPr>
                  <p:cNvPr id="457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9111" y="6567185"/>
                    <a:ext cx="1831079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муниципальное образование</a:t>
                    </a:r>
                  </a:p>
                </p:txBody>
              </p:sp>
              <p:sp>
                <p:nvSpPr>
                  <p:cNvPr id="458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7897" y="4656852"/>
                    <a:ext cx="189649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линии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электропередач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9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66267" y="5973077"/>
                    <a:ext cx="189865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</a:t>
                    </a: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протяженность ЛЭП/ТП (шт.)</a:t>
                    </a:r>
                  </a:p>
                </p:txBody>
              </p:sp>
              <p:sp>
                <p:nvSpPr>
                  <p:cNvPr id="460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29220" y="4063712"/>
                    <a:ext cx="873125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осадки, мм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46" name="Скругленный прямоугольник 445"/>
                <p:cNvSpPr/>
                <p:nvPr/>
              </p:nvSpPr>
              <p:spPr>
                <a:xfrm>
                  <a:off x="9637258" y="6127238"/>
                  <a:ext cx="282820" cy="225201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60%</a:t>
                  </a:r>
                </a:p>
              </p:txBody>
            </p:sp>
            <p:sp>
              <p:nvSpPr>
                <p:cNvPr id="447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08980" y="5925488"/>
                  <a:ext cx="2202328" cy="545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80200" tIns="40101" rIns="80200" bIns="40101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55471">
                    <a:defRPr/>
                  </a:pP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 - </a:t>
                  </a:r>
                  <a:r>
                    <a:rPr lang="ru-RU" altLang="ru-RU" sz="1000" b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износ электроэнергетических </a:t>
                  </a: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систем </a:t>
                  </a:r>
                </a:p>
              </p:txBody>
            </p:sp>
            <p:sp>
              <p:nvSpPr>
                <p:cNvPr id="448" name="Прямоугольник 447"/>
                <p:cNvSpPr/>
                <p:nvPr/>
              </p:nvSpPr>
              <p:spPr>
                <a:xfrm>
                  <a:off x="9438681" y="5747122"/>
                  <a:ext cx="658385" cy="230603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lIns="68571" tIns="34286" rIns="68571" bIns="34286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kern="0" dirty="0">
                      <a:solidFill>
                        <a:prstClr val="black"/>
                      </a:solidFill>
                      <a:cs typeface="Times New Roman" panose="02020603050405020304" pitchFamily="18" charset="0"/>
                    </a:rPr>
                    <a:t>19/330</a:t>
                  </a:r>
                </a:p>
              </p:txBody>
            </p:sp>
            <p:sp>
              <p:nvSpPr>
                <p:cNvPr id="449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25082" y="5647837"/>
                  <a:ext cx="1868848" cy="397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127973" tIns="63988" rIns="127973" bIns="63988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- кол-во домов /населения</a:t>
                  </a:r>
                </a:p>
              </p:txBody>
            </p:sp>
          </p:grpSp>
          <p:sp>
            <p:nvSpPr>
              <p:cNvPr id="441" name="Text Box 97"/>
              <p:cNvSpPr txBox="1">
                <a:spLocks noChangeArrowheads="1"/>
              </p:cNvSpPr>
              <p:nvPr/>
            </p:nvSpPr>
            <p:spPr bwMode="auto">
              <a:xfrm>
                <a:off x="7335606" y="5464351"/>
                <a:ext cx="1948620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количество </a:t>
                </a:r>
                <a:r>
                  <a:rPr lang="ru-RU" altLang="ru-RU" sz="1000" b="0" kern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осадков (УГМС), </a:t>
                </a: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мм</a:t>
                </a:r>
              </a:p>
            </p:txBody>
          </p:sp>
          <p:sp>
            <p:nvSpPr>
              <p:cNvPr id="442" name="TextBox 23"/>
              <p:cNvSpPr txBox="1"/>
              <p:nvPr/>
            </p:nvSpPr>
            <p:spPr>
              <a:xfrm>
                <a:off x="7029503" y="5479167"/>
                <a:ext cx="383894" cy="181793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ru-RU" sz="1000" kern="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43" name="TextBox 23"/>
              <p:cNvSpPr txBox="1"/>
              <p:nvPr/>
            </p:nvSpPr>
            <p:spPr>
              <a:xfrm>
                <a:off x="7041092" y="5647261"/>
                <a:ext cx="372305" cy="181793"/>
              </a:xfrm>
              <a:prstGeom prst="rect">
                <a:avLst/>
              </a:prstGeom>
              <a:solidFill>
                <a:srgbClr val="FF9900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kern="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15</a:t>
                </a:r>
                <a:endParaRPr lang="ru-RU" sz="1000" kern="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4" name="Text Box 97"/>
              <p:cNvSpPr txBox="1">
                <a:spLocks noChangeArrowheads="1"/>
              </p:cNvSpPr>
              <p:nvPr/>
            </p:nvSpPr>
            <p:spPr bwMode="auto">
              <a:xfrm>
                <a:off x="7449857" y="5637358"/>
                <a:ext cx="1659776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порывы ветра (УГМС), м/с</a:t>
                </a:r>
              </a:p>
            </p:txBody>
          </p:sp>
        </p:grpSp>
        <p:pic>
          <p:nvPicPr>
            <p:cNvPr id="437" name="Рисунок 43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99635" y="5141222"/>
              <a:ext cx="649048" cy="1206564"/>
            </a:xfrm>
            <a:prstGeom prst="rect">
              <a:avLst/>
            </a:prstGeom>
          </p:spPr>
        </p:pic>
        <p:pic>
          <p:nvPicPr>
            <p:cNvPr id="438" name="Рисунок 43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97604" y="4711550"/>
              <a:ext cx="2310493" cy="215263"/>
            </a:xfrm>
            <a:prstGeom prst="rect">
              <a:avLst/>
            </a:prstGeom>
          </p:spPr>
        </p:pic>
      </p:grpSp>
      <p:sp>
        <p:nvSpPr>
          <p:cNvPr id="409" name="Rectangle 152"/>
          <p:cNvSpPr>
            <a:spLocks noChangeArrowheads="1"/>
          </p:cNvSpPr>
          <p:nvPr/>
        </p:nvSpPr>
        <p:spPr bwMode="auto">
          <a:xfrm>
            <a:off x="10457241" y="6311578"/>
            <a:ext cx="1728000" cy="538609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 по Краснодарскому краю</a:t>
            </a:r>
            <a:endParaRPr lang="ru-RU" altLang="ru-RU" sz="700" i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АРМ № 7</a:t>
            </a:r>
          </a:p>
          <a:p>
            <a:pPr lvl="0" defTabSz="1727942">
              <a:spcBef>
                <a:spcPct val="0"/>
              </a:spcBef>
            </a:pP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09:00 13.11.2023 </a:t>
            </a:r>
            <a:endParaRPr lang="ru-RU" alt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Исп. </a:t>
            </a: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А.В. Попов</a:t>
            </a:r>
            <a:endParaRPr lang="ru-RU" alt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Тел. 3220-5507</a:t>
            </a:r>
          </a:p>
        </p:txBody>
      </p:sp>
      <p:grpSp>
        <p:nvGrpSpPr>
          <p:cNvPr id="428" name="Группа 427"/>
          <p:cNvGrpSpPr/>
          <p:nvPr/>
        </p:nvGrpSpPr>
        <p:grpSpPr>
          <a:xfrm>
            <a:off x="5137488" y="3503158"/>
            <a:ext cx="1581368" cy="723767"/>
            <a:chOff x="406713" y="1180365"/>
            <a:chExt cx="1581368" cy="723767"/>
          </a:xfrm>
        </p:grpSpPr>
        <p:cxnSp>
          <p:nvCxnSpPr>
            <p:cNvPr id="429" name="Прямая соединительная линия 428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0" name="Прямая соединительная линия 429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1" name="Скругленный прямоугольник 430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50%</a:t>
              </a:r>
            </a:p>
          </p:txBody>
        </p:sp>
        <p:sp>
          <p:nvSpPr>
            <p:cNvPr id="432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35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433" name="Прямоугольник 432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726/360 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4" name="Прямоугольник 433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35496/125876 </a:t>
              </a:r>
            </a:p>
          </p:txBody>
        </p:sp>
        <p:sp>
          <p:nvSpPr>
            <p:cNvPr id="461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/>
                <a:t>Туапсинский р-н</a:t>
              </a:r>
            </a:p>
          </p:txBody>
        </p:sp>
        <p:sp>
          <p:nvSpPr>
            <p:cNvPr id="462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20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658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2" name="Рисунок 46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722988"/>
            <a:ext cx="12173734" cy="6127199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5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" name="Picture 49" descr="original_metal_w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20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4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17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2" name="Text Box 2"/>
          <p:cNvSpPr txBox="1">
            <a:spLocks noChangeArrowheads="1"/>
          </p:cNvSpPr>
          <p:nvPr/>
        </p:nvSpPr>
        <p:spPr bwMode="auto">
          <a:xfrm>
            <a:off x="-7936" y="-117"/>
            <a:ext cx="12193178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 ПО ОСАДКАМ И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УСИЛЕНИЮ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ВЕТРА</a:t>
            </a:r>
          </a:p>
          <a:p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 КРАСНОДАРСКОГО КРАЯ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 НАРУШЕНИЯ ЭЛЕКТРОСНАБЖЕНИЯ </a:t>
            </a:r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14.11.2023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4" name="Прямоугольная выноска 4"/>
          <p:cNvSpPr>
            <a:spLocks noChangeArrowheads="1"/>
          </p:cNvSpPr>
          <p:nvPr/>
        </p:nvSpPr>
        <p:spPr bwMode="auto">
          <a:xfrm>
            <a:off x="3092689" y="5666"/>
            <a:ext cx="5966643" cy="701733"/>
          </a:xfrm>
          <a:prstGeom prst="wedgeRectCallout">
            <a:avLst>
              <a:gd name="adj1" fmla="val 57307"/>
              <a:gd name="adj2" fmla="val -18442"/>
            </a:avLst>
          </a:prstGeom>
          <a:noFill/>
          <a:ln w="9525" algn="ctr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dirty="0"/>
          </a:p>
        </p:txBody>
      </p:sp>
      <p:grpSp>
        <p:nvGrpSpPr>
          <p:cNvPr id="435" name="Группа 434"/>
          <p:cNvGrpSpPr/>
          <p:nvPr/>
        </p:nvGrpSpPr>
        <p:grpSpPr>
          <a:xfrm>
            <a:off x="9479132" y="2577977"/>
            <a:ext cx="3131213" cy="3743622"/>
            <a:chOff x="7765301" y="4457439"/>
            <a:chExt cx="2974026" cy="3743622"/>
          </a:xfrm>
        </p:grpSpPr>
        <p:grpSp>
          <p:nvGrpSpPr>
            <p:cNvPr id="436" name="Группа 435"/>
            <p:cNvGrpSpPr/>
            <p:nvPr/>
          </p:nvGrpSpPr>
          <p:grpSpPr>
            <a:xfrm>
              <a:off x="7765301" y="4457439"/>
              <a:ext cx="2974026" cy="3743622"/>
              <a:chOff x="6897578" y="4082211"/>
              <a:chExt cx="2644738" cy="2764039"/>
            </a:xfrm>
          </p:grpSpPr>
          <p:sp>
            <p:nvSpPr>
              <p:cNvPr id="439" name="Text Box 97"/>
              <p:cNvSpPr txBox="1">
                <a:spLocks noChangeArrowheads="1"/>
              </p:cNvSpPr>
              <p:nvPr/>
            </p:nvSpPr>
            <p:spPr bwMode="auto">
              <a:xfrm>
                <a:off x="7066917" y="6209278"/>
                <a:ext cx="1460939" cy="152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27982" tIns="63992" rIns="127982" bIns="63992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altLang="ru-RU" sz="500" b="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grpSp>
            <p:nvGrpSpPr>
              <p:cNvPr id="440" name="Группа 439"/>
              <p:cNvGrpSpPr/>
              <p:nvPr/>
            </p:nvGrpSpPr>
            <p:grpSpPr>
              <a:xfrm>
                <a:off x="6897578" y="4082211"/>
                <a:ext cx="2644738" cy="2764039"/>
                <a:chOff x="9401428" y="1559479"/>
                <a:chExt cx="3026400" cy="5253681"/>
              </a:xfrm>
            </p:grpSpPr>
            <p:grpSp>
              <p:nvGrpSpPr>
                <p:cNvPr id="445" name="Группа 444"/>
                <p:cNvGrpSpPr/>
                <p:nvPr/>
              </p:nvGrpSpPr>
              <p:grpSpPr>
                <a:xfrm>
                  <a:off x="9401428" y="1559479"/>
                  <a:ext cx="3026400" cy="5253681"/>
                  <a:chOff x="6759623" y="3727167"/>
                  <a:chExt cx="2464767" cy="3113013"/>
                </a:xfrm>
              </p:grpSpPr>
              <p:sp>
                <p:nvSpPr>
                  <p:cNvPr id="450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6759623" y="3767481"/>
                    <a:ext cx="2134158" cy="3072699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912321">
                      <a:defRPr/>
                    </a:pPr>
                    <a:endParaRPr lang="ru-RU" altLang="ru-RU" sz="8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1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65774" y="5712496"/>
                    <a:ext cx="1833906" cy="3634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прогноз нарушения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ЛЭП </a:t>
                    </a:r>
                    <a:r>
                      <a:rPr lang="ru-RU" altLang="ru-RU" sz="1000" b="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(УГМС)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2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74325" y="3727167"/>
                    <a:ext cx="1606383" cy="24183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Условные обозначения</a:t>
                    </a:r>
                  </a:p>
                </p:txBody>
              </p:sp>
              <p:sp>
                <p:nvSpPr>
                  <p:cNvPr id="453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87581" y="6232909"/>
                    <a:ext cx="1609849" cy="2098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ru-RU" altLang="ru-RU" sz="800" b="0" dirty="0">
                      <a:solidFill>
                        <a:srgbClr val="0000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4" name="TextBox 10"/>
                  <p:cNvSpPr txBox="1"/>
                  <p:nvPr/>
                </p:nvSpPr>
                <p:spPr>
                  <a:xfrm>
                    <a:off x="6844151" y="6597757"/>
                    <a:ext cx="591514" cy="204745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softEdge rad="63500"/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l" defTabSz="912321">
                      <a:defRPr/>
                    </a:pPr>
                    <a:r>
                      <a:rPr lang="ru-RU" sz="10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Город</a:t>
                    </a:r>
                    <a:endParaRPr lang="ru-RU" sz="10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5" name="Полилиния 454"/>
                  <p:cNvSpPr/>
                  <p:nvPr/>
                </p:nvSpPr>
                <p:spPr>
                  <a:xfrm>
                    <a:off x="6881233" y="5740396"/>
                    <a:ext cx="324905" cy="204788"/>
                  </a:xfrm>
                  <a:custGeom>
                    <a:avLst/>
                    <a:gdLst>
                      <a:gd name="connsiteX0" fmla="*/ 42863 w 324905"/>
                      <a:gd name="connsiteY0" fmla="*/ 28575 h 204788"/>
                      <a:gd name="connsiteX1" fmla="*/ 47625 w 324905"/>
                      <a:gd name="connsiteY1" fmla="*/ 4763 h 204788"/>
                      <a:gd name="connsiteX2" fmla="*/ 61913 w 324905"/>
                      <a:gd name="connsiteY2" fmla="*/ 0 h 204788"/>
                      <a:gd name="connsiteX3" fmla="*/ 95250 w 324905"/>
                      <a:gd name="connsiteY3" fmla="*/ 4763 h 204788"/>
                      <a:gd name="connsiteX4" fmla="*/ 200025 w 324905"/>
                      <a:gd name="connsiteY4" fmla="*/ 9525 h 204788"/>
                      <a:gd name="connsiteX5" fmla="*/ 252413 w 324905"/>
                      <a:gd name="connsiteY5" fmla="*/ 14288 h 204788"/>
                      <a:gd name="connsiteX6" fmla="*/ 280988 w 324905"/>
                      <a:gd name="connsiteY6" fmla="*/ 23813 h 204788"/>
                      <a:gd name="connsiteX7" fmla="*/ 285750 w 324905"/>
                      <a:gd name="connsiteY7" fmla="*/ 52388 h 204788"/>
                      <a:gd name="connsiteX8" fmla="*/ 300038 w 324905"/>
                      <a:gd name="connsiteY8" fmla="*/ 57150 h 204788"/>
                      <a:gd name="connsiteX9" fmla="*/ 314325 w 324905"/>
                      <a:gd name="connsiteY9" fmla="*/ 66675 h 204788"/>
                      <a:gd name="connsiteX10" fmla="*/ 323850 w 324905"/>
                      <a:gd name="connsiteY10" fmla="*/ 80963 h 204788"/>
                      <a:gd name="connsiteX11" fmla="*/ 319088 w 324905"/>
                      <a:gd name="connsiteY11" fmla="*/ 180975 h 204788"/>
                      <a:gd name="connsiteX12" fmla="*/ 300038 w 324905"/>
                      <a:gd name="connsiteY12" fmla="*/ 185738 h 204788"/>
                      <a:gd name="connsiteX13" fmla="*/ 228600 w 324905"/>
                      <a:gd name="connsiteY13" fmla="*/ 190500 h 204788"/>
                      <a:gd name="connsiteX14" fmla="*/ 209550 w 324905"/>
                      <a:gd name="connsiteY14" fmla="*/ 195263 h 204788"/>
                      <a:gd name="connsiteX15" fmla="*/ 185738 w 324905"/>
                      <a:gd name="connsiteY15" fmla="*/ 200025 h 204788"/>
                      <a:gd name="connsiteX16" fmla="*/ 171450 w 324905"/>
                      <a:gd name="connsiteY16" fmla="*/ 204788 h 204788"/>
                      <a:gd name="connsiteX17" fmla="*/ 152400 w 324905"/>
                      <a:gd name="connsiteY17" fmla="*/ 190500 h 204788"/>
                      <a:gd name="connsiteX18" fmla="*/ 138113 w 324905"/>
                      <a:gd name="connsiteY18" fmla="*/ 180975 h 204788"/>
                      <a:gd name="connsiteX19" fmla="*/ 123825 w 324905"/>
                      <a:gd name="connsiteY19" fmla="*/ 166688 h 204788"/>
                      <a:gd name="connsiteX20" fmla="*/ 95250 w 324905"/>
                      <a:gd name="connsiteY20" fmla="*/ 152400 h 204788"/>
                      <a:gd name="connsiteX21" fmla="*/ 42863 w 324905"/>
                      <a:gd name="connsiteY21" fmla="*/ 147638 h 204788"/>
                      <a:gd name="connsiteX22" fmla="*/ 14288 w 324905"/>
                      <a:gd name="connsiteY22" fmla="*/ 133350 h 204788"/>
                      <a:gd name="connsiteX23" fmla="*/ 4763 w 324905"/>
                      <a:gd name="connsiteY23" fmla="*/ 119063 h 204788"/>
                      <a:gd name="connsiteX24" fmla="*/ 0 w 324905"/>
                      <a:gd name="connsiteY24" fmla="*/ 104775 h 204788"/>
                      <a:gd name="connsiteX25" fmla="*/ 19050 w 324905"/>
                      <a:gd name="connsiteY25" fmla="*/ 42863 h 204788"/>
                      <a:gd name="connsiteX26" fmla="*/ 42863 w 324905"/>
                      <a:gd name="connsiteY26" fmla="*/ 28575 h 204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24905" h="204788">
                        <a:moveTo>
                          <a:pt x="42863" y="28575"/>
                        </a:moveTo>
                        <a:cubicBezTo>
                          <a:pt x="44450" y="20638"/>
                          <a:pt x="43135" y="11498"/>
                          <a:pt x="47625" y="4763"/>
                        </a:cubicBezTo>
                        <a:cubicBezTo>
                          <a:pt x="50410" y="586"/>
                          <a:pt x="56893" y="0"/>
                          <a:pt x="61913" y="0"/>
                        </a:cubicBezTo>
                        <a:cubicBezTo>
                          <a:pt x="73138" y="0"/>
                          <a:pt x="84138" y="3175"/>
                          <a:pt x="95250" y="4763"/>
                        </a:cubicBezTo>
                        <a:cubicBezTo>
                          <a:pt x="147969" y="22336"/>
                          <a:pt x="113804" y="14914"/>
                          <a:pt x="200025" y="9525"/>
                        </a:cubicBezTo>
                        <a:cubicBezTo>
                          <a:pt x="217488" y="11113"/>
                          <a:pt x="235145" y="11241"/>
                          <a:pt x="252413" y="14288"/>
                        </a:cubicBezTo>
                        <a:cubicBezTo>
                          <a:pt x="262300" y="16033"/>
                          <a:pt x="280988" y="23813"/>
                          <a:pt x="280988" y="23813"/>
                        </a:cubicBezTo>
                        <a:cubicBezTo>
                          <a:pt x="282575" y="33338"/>
                          <a:pt x="280959" y="44004"/>
                          <a:pt x="285750" y="52388"/>
                        </a:cubicBezTo>
                        <a:cubicBezTo>
                          <a:pt x="288241" y="56747"/>
                          <a:pt x="295548" y="54905"/>
                          <a:pt x="300038" y="57150"/>
                        </a:cubicBezTo>
                        <a:cubicBezTo>
                          <a:pt x="305157" y="59710"/>
                          <a:pt x="309563" y="63500"/>
                          <a:pt x="314325" y="66675"/>
                        </a:cubicBezTo>
                        <a:cubicBezTo>
                          <a:pt x="317500" y="71438"/>
                          <a:pt x="323612" y="75244"/>
                          <a:pt x="323850" y="80963"/>
                        </a:cubicBezTo>
                        <a:cubicBezTo>
                          <a:pt x="325240" y="114309"/>
                          <a:pt x="326484" y="148430"/>
                          <a:pt x="319088" y="180975"/>
                        </a:cubicBezTo>
                        <a:cubicBezTo>
                          <a:pt x="317637" y="187358"/>
                          <a:pt x="306548" y="185053"/>
                          <a:pt x="300038" y="185738"/>
                        </a:cubicBezTo>
                        <a:cubicBezTo>
                          <a:pt x="276304" y="188236"/>
                          <a:pt x="252413" y="188913"/>
                          <a:pt x="228600" y="190500"/>
                        </a:cubicBezTo>
                        <a:cubicBezTo>
                          <a:pt x="222250" y="192088"/>
                          <a:pt x="215940" y="193843"/>
                          <a:pt x="209550" y="195263"/>
                        </a:cubicBezTo>
                        <a:cubicBezTo>
                          <a:pt x="201648" y="197019"/>
                          <a:pt x="193591" y="198062"/>
                          <a:pt x="185738" y="200025"/>
                        </a:cubicBezTo>
                        <a:cubicBezTo>
                          <a:pt x="180868" y="201243"/>
                          <a:pt x="176213" y="203200"/>
                          <a:pt x="171450" y="204788"/>
                        </a:cubicBezTo>
                        <a:cubicBezTo>
                          <a:pt x="165100" y="200025"/>
                          <a:pt x="158859" y="195114"/>
                          <a:pt x="152400" y="190500"/>
                        </a:cubicBezTo>
                        <a:cubicBezTo>
                          <a:pt x="147743" y="187173"/>
                          <a:pt x="142510" y="184639"/>
                          <a:pt x="138113" y="180975"/>
                        </a:cubicBezTo>
                        <a:cubicBezTo>
                          <a:pt x="132939" y="176663"/>
                          <a:pt x="128999" y="171000"/>
                          <a:pt x="123825" y="166688"/>
                        </a:cubicBezTo>
                        <a:cubicBezTo>
                          <a:pt x="116019" y="160183"/>
                          <a:pt x="105619" y="153881"/>
                          <a:pt x="95250" y="152400"/>
                        </a:cubicBezTo>
                        <a:cubicBezTo>
                          <a:pt x="77892" y="149920"/>
                          <a:pt x="60325" y="149225"/>
                          <a:pt x="42863" y="147638"/>
                        </a:cubicBezTo>
                        <a:cubicBezTo>
                          <a:pt x="31242" y="143764"/>
                          <a:pt x="23520" y="142582"/>
                          <a:pt x="14288" y="133350"/>
                        </a:cubicBezTo>
                        <a:cubicBezTo>
                          <a:pt x="10241" y="129303"/>
                          <a:pt x="7323" y="124182"/>
                          <a:pt x="4763" y="119063"/>
                        </a:cubicBezTo>
                        <a:cubicBezTo>
                          <a:pt x="2518" y="114573"/>
                          <a:pt x="1588" y="109538"/>
                          <a:pt x="0" y="104775"/>
                        </a:cubicBezTo>
                        <a:cubicBezTo>
                          <a:pt x="5433" y="50448"/>
                          <a:pt x="-6518" y="68431"/>
                          <a:pt x="19050" y="42863"/>
                        </a:cubicBezTo>
                        <a:lnTo>
                          <a:pt x="42863" y="28575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40000"/>
                    </a:srgb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endParaRPr lang="ru-RU" sz="800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6" name="Прямоугольник 455"/>
                  <p:cNvSpPr/>
                  <p:nvPr/>
                </p:nvSpPr>
                <p:spPr>
                  <a:xfrm>
                    <a:off x="6789967" y="6011515"/>
                    <a:ext cx="527227" cy="13816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r>
                      <a:rPr lang="ru-RU" sz="8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321/20</a:t>
                    </a:r>
                  </a:p>
                </p:txBody>
              </p:sp>
              <p:sp>
                <p:nvSpPr>
                  <p:cNvPr id="457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9111" y="6567185"/>
                    <a:ext cx="1831079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муниципальное образование</a:t>
                    </a:r>
                  </a:p>
                </p:txBody>
              </p:sp>
              <p:sp>
                <p:nvSpPr>
                  <p:cNvPr id="458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7897" y="4656852"/>
                    <a:ext cx="189649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линии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электропередач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9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66267" y="5973077"/>
                    <a:ext cx="189865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</a:t>
                    </a: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протяженность ЛЭП/ТП (шт.)</a:t>
                    </a:r>
                  </a:p>
                </p:txBody>
              </p:sp>
              <p:sp>
                <p:nvSpPr>
                  <p:cNvPr id="460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29220" y="4063712"/>
                    <a:ext cx="873125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осадки, мм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46" name="Скругленный прямоугольник 445"/>
                <p:cNvSpPr/>
                <p:nvPr/>
              </p:nvSpPr>
              <p:spPr>
                <a:xfrm>
                  <a:off x="9637258" y="6127238"/>
                  <a:ext cx="282820" cy="225201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60%</a:t>
                  </a:r>
                </a:p>
              </p:txBody>
            </p:sp>
            <p:sp>
              <p:nvSpPr>
                <p:cNvPr id="447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08980" y="5925488"/>
                  <a:ext cx="2202328" cy="545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80200" tIns="40101" rIns="80200" bIns="40101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55471">
                    <a:defRPr/>
                  </a:pP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 - </a:t>
                  </a:r>
                  <a:r>
                    <a:rPr lang="ru-RU" altLang="ru-RU" sz="1000" b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износ электроэнергетических </a:t>
                  </a: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систем </a:t>
                  </a:r>
                </a:p>
              </p:txBody>
            </p:sp>
            <p:sp>
              <p:nvSpPr>
                <p:cNvPr id="448" name="Прямоугольник 447"/>
                <p:cNvSpPr/>
                <p:nvPr/>
              </p:nvSpPr>
              <p:spPr>
                <a:xfrm>
                  <a:off x="9438681" y="5747122"/>
                  <a:ext cx="658385" cy="230603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lIns="68571" tIns="34286" rIns="68571" bIns="34286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kern="0" dirty="0">
                      <a:solidFill>
                        <a:prstClr val="black"/>
                      </a:solidFill>
                      <a:cs typeface="Times New Roman" panose="02020603050405020304" pitchFamily="18" charset="0"/>
                    </a:rPr>
                    <a:t>19/330</a:t>
                  </a:r>
                </a:p>
              </p:txBody>
            </p:sp>
            <p:sp>
              <p:nvSpPr>
                <p:cNvPr id="449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25082" y="5647837"/>
                  <a:ext cx="1868848" cy="397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127973" tIns="63988" rIns="127973" bIns="63988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- кол-во домов /населения</a:t>
                  </a:r>
                </a:p>
              </p:txBody>
            </p:sp>
          </p:grpSp>
          <p:sp>
            <p:nvSpPr>
              <p:cNvPr id="441" name="Text Box 97"/>
              <p:cNvSpPr txBox="1">
                <a:spLocks noChangeArrowheads="1"/>
              </p:cNvSpPr>
              <p:nvPr/>
            </p:nvSpPr>
            <p:spPr bwMode="auto">
              <a:xfrm>
                <a:off x="7335606" y="5464351"/>
                <a:ext cx="1948620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количество </a:t>
                </a:r>
                <a:r>
                  <a:rPr lang="ru-RU" altLang="ru-RU" sz="1000" b="0" kern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осадков (УГМС), </a:t>
                </a: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мм</a:t>
                </a:r>
              </a:p>
            </p:txBody>
          </p:sp>
          <p:sp>
            <p:nvSpPr>
              <p:cNvPr id="442" name="TextBox 23"/>
              <p:cNvSpPr txBox="1"/>
              <p:nvPr/>
            </p:nvSpPr>
            <p:spPr>
              <a:xfrm>
                <a:off x="7029503" y="5479167"/>
                <a:ext cx="383894" cy="181793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ru-RU" sz="1000" kern="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43" name="TextBox 23"/>
              <p:cNvSpPr txBox="1"/>
              <p:nvPr/>
            </p:nvSpPr>
            <p:spPr>
              <a:xfrm>
                <a:off x="7041092" y="5647261"/>
                <a:ext cx="372305" cy="181793"/>
              </a:xfrm>
              <a:prstGeom prst="rect">
                <a:avLst/>
              </a:prstGeom>
              <a:solidFill>
                <a:srgbClr val="FF9900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kern="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15</a:t>
                </a:r>
                <a:endParaRPr lang="ru-RU" sz="1000" kern="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4" name="Text Box 97"/>
              <p:cNvSpPr txBox="1">
                <a:spLocks noChangeArrowheads="1"/>
              </p:cNvSpPr>
              <p:nvPr/>
            </p:nvSpPr>
            <p:spPr bwMode="auto">
              <a:xfrm>
                <a:off x="7449857" y="5637358"/>
                <a:ext cx="1659776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порывы ветра (УГМС), м/с</a:t>
                </a:r>
              </a:p>
            </p:txBody>
          </p:sp>
        </p:grpSp>
        <p:pic>
          <p:nvPicPr>
            <p:cNvPr id="437" name="Рисунок 43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99635" y="5141222"/>
              <a:ext cx="649048" cy="1206564"/>
            </a:xfrm>
            <a:prstGeom prst="rect">
              <a:avLst/>
            </a:prstGeom>
          </p:spPr>
        </p:pic>
        <p:pic>
          <p:nvPicPr>
            <p:cNvPr id="438" name="Рисунок 43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97604" y="4711550"/>
              <a:ext cx="2310493" cy="215263"/>
            </a:xfrm>
            <a:prstGeom prst="rect">
              <a:avLst/>
            </a:prstGeom>
          </p:spPr>
        </p:pic>
      </p:grpSp>
      <p:sp>
        <p:nvSpPr>
          <p:cNvPr id="409" name="Rectangle 152"/>
          <p:cNvSpPr>
            <a:spLocks noChangeArrowheads="1"/>
          </p:cNvSpPr>
          <p:nvPr/>
        </p:nvSpPr>
        <p:spPr bwMode="auto">
          <a:xfrm>
            <a:off x="10457241" y="6311578"/>
            <a:ext cx="1728000" cy="538609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 по Краснодарскому краю</a:t>
            </a:r>
            <a:endParaRPr lang="ru-RU" altLang="ru-RU" sz="700" i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АРМ № 7</a:t>
            </a:r>
          </a:p>
          <a:p>
            <a:pPr lvl="0" defTabSz="1727942">
              <a:spcBef>
                <a:spcPct val="0"/>
              </a:spcBef>
            </a:pP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15:00 13.11.2023 </a:t>
            </a:r>
            <a:endParaRPr lang="ru-RU" alt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Исп. </a:t>
            </a: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А.В. Попов</a:t>
            </a:r>
            <a:endParaRPr lang="ru-RU" alt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Тел. 3220-5507</a:t>
            </a:r>
          </a:p>
        </p:txBody>
      </p:sp>
      <p:grpSp>
        <p:nvGrpSpPr>
          <p:cNvPr id="410" name="Группа 409"/>
          <p:cNvGrpSpPr/>
          <p:nvPr/>
        </p:nvGrpSpPr>
        <p:grpSpPr>
          <a:xfrm>
            <a:off x="3866864" y="3973918"/>
            <a:ext cx="1581368" cy="723767"/>
            <a:chOff x="406713" y="1180365"/>
            <a:chExt cx="1581368" cy="723767"/>
          </a:xfrm>
        </p:grpSpPr>
        <p:cxnSp>
          <p:nvCxnSpPr>
            <p:cNvPr id="411" name="Прямая соединительная линия 410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2" name="Прямая соединительная линия 411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3" name="Скругленный прямоугольник 412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26%</a:t>
              </a:r>
            </a:p>
          </p:txBody>
        </p:sp>
        <p:sp>
          <p:nvSpPr>
            <p:cNvPr id="414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28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415" name="Прямоугольник 414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1138/492 </a:t>
              </a:r>
            </a:p>
          </p:txBody>
        </p:sp>
        <p:sp>
          <p:nvSpPr>
            <p:cNvPr id="416" name="Прямоугольник 415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24752/71595 </a:t>
              </a:r>
              <a:endParaRPr lang="ru-RU" sz="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7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/>
                <a:t>Мостовский р-н</a:t>
              </a:r>
            </a:p>
          </p:txBody>
        </p:sp>
        <p:sp>
          <p:nvSpPr>
            <p:cNvPr id="418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18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214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2" name="Рисунок 46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755130"/>
            <a:ext cx="12173734" cy="6095058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5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" name="Picture 49" descr="original_metal_w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20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4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17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2" name="Text Box 2"/>
          <p:cNvSpPr txBox="1">
            <a:spLocks noChangeArrowheads="1"/>
          </p:cNvSpPr>
          <p:nvPr/>
        </p:nvSpPr>
        <p:spPr bwMode="auto">
          <a:xfrm>
            <a:off x="-7936" y="-117"/>
            <a:ext cx="12193178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 ПО ОСАДКАМ И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УСИЛЕНИЮ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ВЕТРА</a:t>
            </a:r>
          </a:p>
          <a:p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 КРАСНОДАРСКОГО КРАЯ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 НАРУШЕНИЯ ЭЛЕКТРОСНАБЖЕНИЯ </a:t>
            </a:r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14.11.2023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4" name="Прямоугольная выноска 4"/>
          <p:cNvSpPr>
            <a:spLocks noChangeArrowheads="1"/>
          </p:cNvSpPr>
          <p:nvPr/>
        </p:nvSpPr>
        <p:spPr bwMode="auto">
          <a:xfrm>
            <a:off x="3092689" y="5666"/>
            <a:ext cx="5966643" cy="701733"/>
          </a:xfrm>
          <a:prstGeom prst="wedgeRectCallout">
            <a:avLst>
              <a:gd name="adj1" fmla="val 57307"/>
              <a:gd name="adj2" fmla="val -18442"/>
            </a:avLst>
          </a:prstGeom>
          <a:noFill/>
          <a:ln w="9525" algn="ctr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dirty="0"/>
          </a:p>
        </p:txBody>
      </p:sp>
      <p:grpSp>
        <p:nvGrpSpPr>
          <p:cNvPr id="435" name="Группа 434"/>
          <p:cNvGrpSpPr/>
          <p:nvPr/>
        </p:nvGrpSpPr>
        <p:grpSpPr>
          <a:xfrm>
            <a:off x="9479132" y="2577977"/>
            <a:ext cx="3131213" cy="3743622"/>
            <a:chOff x="7765301" y="4457439"/>
            <a:chExt cx="2974026" cy="3743622"/>
          </a:xfrm>
        </p:grpSpPr>
        <p:grpSp>
          <p:nvGrpSpPr>
            <p:cNvPr id="436" name="Группа 435"/>
            <p:cNvGrpSpPr/>
            <p:nvPr/>
          </p:nvGrpSpPr>
          <p:grpSpPr>
            <a:xfrm>
              <a:off x="7765301" y="4457439"/>
              <a:ext cx="2974026" cy="3743622"/>
              <a:chOff x="6897578" y="4082211"/>
              <a:chExt cx="2644738" cy="2764039"/>
            </a:xfrm>
          </p:grpSpPr>
          <p:sp>
            <p:nvSpPr>
              <p:cNvPr id="439" name="Text Box 97"/>
              <p:cNvSpPr txBox="1">
                <a:spLocks noChangeArrowheads="1"/>
              </p:cNvSpPr>
              <p:nvPr/>
            </p:nvSpPr>
            <p:spPr bwMode="auto">
              <a:xfrm>
                <a:off x="7066917" y="6209278"/>
                <a:ext cx="1460939" cy="152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27982" tIns="63992" rIns="127982" bIns="63992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altLang="ru-RU" sz="500" b="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grpSp>
            <p:nvGrpSpPr>
              <p:cNvPr id="440" name="Группа 439"/>
              <p:cNvGrpSpPr/>
              <p:nvPr/>
            </p:nvGrpSpPr>
            <p:grpSpPr>
              <a:xfrm>
                <a:off x="6897578" y="4082211"/>
                <a:ext cx="2644738" cy="2764039"/>
                <a:chOff x="9401428" y="1559479"/>
                <a:chExt cx="3026400" cy="5253681"/>
              </a:xfrm>
            </p:grpSpPr>
            <p:grpSp>
              <p:nvGrpSpPr>
                <p:cNvPr id="445" name="Группа 444"/>
                <p:cNvGrpSpPr/>
                <p:nvPr/>
              </p:nvGrpSpPr>
              <p:grpSpPr>
                <a:xfrm>
                  <a:off x="9401428" y="1559479"/>
                  <a:ext cx="3026400" cy="5253681"/>
                  <a:chOff x="6759623" y="3727167"/>
                  <a:chExt cx="2464767" cy="3113013"/>
                </a:xfrm>
              </p:grpSpPr>
              <p:sp>
                <p:nvSpPr>
                  <p:cNvPr id="450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6759623" y="3767481"/>
                    <a:ext cx="2134158" cy="3072699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912321">
                      <a:defRPr/>
                    </a:pPr>
                    <a:endParaRPr lang="ru-RU" altLang="ru-RU" sz="8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1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65774" y="5712496"/>
                    <a:ext cx="1833906" cy="3634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прогноз нарушения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ЛЭП </a:t>
                    </a:r>
                    <a:r>
                      <a:rPr lang="ru-RU" altLang="ru-RU" sz="1000" b="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(УГМС)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2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74325" y="3727167"/>
                    <a:ext cx="1606383" cy="24183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Условные обозначения</a:t>
                    </a:r>
                  </a:p>
                </p:txBody>
              </p:sp>
              <p:sp>
                <p:nvSpPr>
                  <p:cNvPr id="453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87581" y="6232909"/>
                    <a:ext cx="1609849" cy="2098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ru-RU" altLang="ru-RU" sz="800" b="0" dirty="0">
                      <a:solidFill>
                        <a:srgbClr val="0000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4" name="TextBox 10"/>
                  <p:cNvSpPr txBox="1"/>
                  <p:nvPr/>
                </p:nvSpPr>
                <p:spPr>
                  <a:xfrm>
                    <a:off x="6844151" y="6597757"/>
                    <a:ext cx="591514" cy="204745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softEdge rad="63500"/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l" defTabSz="912321">
                      <a:defRPr/>
                    </a:pPr>
                    <a:r>
                      <a:rPr lang="ru-RU" sz="10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Город</a:t>
                    </a:r>
                    <a:endParaRPr lang="ru-RU" sz="10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5" name="Полилиния 454"/>
                  <p:cNvSpPr/>
                  <p:nvPr/>
                </p:nvSpPr>
                <p:spPr>
                  <a:xfrm>
                    <a:off x="6881233" y="5740396"/>
                    <a:ext cx="324905" cy="204788"/>
                  </a:xfrm>
                  <a:custGeom>
                    <a:avLst/>
                    <a:gdLst>
                      <a:gd name="connsiteX0" fmla="*/ 42863 w 324905"/>
                      <a:gd name="connsiteY0" fmla="*/ 28575 h 204788"/>
                      <a:gd name="connsiteX1" fmla="*/ 47625 w 324905"/>
                      <a:gd name="connsiteY1" fmla="*/ 4763 h 204788"/>
                      <a:gd name="connsiteX2" fmla="*/ 61913 w 324905"/>
                      <a:gd name="connsiteY2" fmla="*/ 0 h 204788"/>
                      <a:gd name="connsiteX3" fmla="*/ 95250 w 324905"/>
                      <a:gd name="connsiteY3" fmla="*/ 4763 h 204788"/>
                      <a:gd name="connsiteX4" fmla="*/ 200025 w 324905"/>
                      <a:gd name="connsiteY4" fmla="*/ 9525 h 204788"/>
                      <a:gd name="connsiteX5" fmla="*/ 252413 w 324905"/>
                      <a:gd name="connsiteY5" fmla="*/ 14288 h 204788"/>
                      <a:gd name="connsiteX6" fmla="*/ 280988 w 324905"/>
                      <a:gd name="connsiteY6" fmla="*/ 23813 h 204788"/>
                      <a:gd name="connsiteX7" fmla="*/ 285750 w 324905"/>
                      <a:gd name="connsiteY7" fmla="*/ 52388 h 204788"/>
                      <a:gd name="connsiteX8" fmla="*/ 300038 w 324905"/>
                      <a:gd name="connsiteY8" fmla="*/ 57150 h 204788"/>
                      <a:gd name="connsiteX9" fmla="*/ 314325 w 324905"/>
                      <a:gd name="connsiteY9" fmla="*/ 66675 h 204788"/>
                      <a:gd name="connsiteX10" fmla="*/ 323850 w 324905"/>
                      <a:gd name="connsiteY10" fmla="*/ 80963 h 204788"/>
                      <a:gd name="connsiteX11" fmla="*/ 319088 w 324905"/>
                      <a:gd name="connsiteY11" fmla="*/ 180975 h 204788"/>
                      <a:gd name="connsiteX12" fmla="*/ 300038 w 324905"/>
                      <a:gd name="connsiteY12" fmla="*/ 185738 h 204788"/>
                      <a:gd name="connsiteX13" fmla="*/ 228600 w 324905"/>
                      <a:gd name="connsiteY13" fmla="*/ 190500 h 204788"/>
                      <a:gd name="connsiteX14" fmla="*/ 209550 w 324905"/>
                      <a:gd name="connsiteY14" fmla="*/ 195263 h 204788"/>
                      <a:gd name="connsiteX15" fmla="*/ 185738 w 324905"/>
                      <a:gd name="connsiteY15" fmla="*/ 200025 h 204788"/>
                      <a:gd name="connsiteX16" fmla="*/ 171450 w 324905"/>
                      <a:gd name="connsiteY16" fmla="*/ 204788 h 204788"/>
                      <a:gd name="connsiteX17" fmla="*/ 152400 w 324905"/>
                      <a:gd name="connsiteY17" fmla="*/ 190500 h 204788"/>
                      <a:gd name="connsiteX18" fmla="*/ 138113 w 324905"/>
                      <a:gd name="connsiteY18" fmla="*/ 180975 h 204788"/>
                      <a:gd name="connsiteX19" fmla="*/ 123825 w 324905"/>
                      <a:gd name="connsiteY19" fmla="*/ 166688 h 204788"/>
                      <a:gd name="connsiteX20" fmla="*/ 95250 w 324905"/>
                      <a:gd name="connsiteY20" fmla="*/ 152400 h 204788"/>
                      <a:gd name="connsiteX21" fmla="*/ 42863 w 324905"/>
                      <a:gd name="connsiteY21" fmla="*/ 147638 h 204788"/>
                      <a:gd name="connsiteX22" fmla="*/ 14288 w 324905"/>
                      <a:gd name="connsiteY22" fmla="*/ 133350 h 204788"/>
                      <a:gd name="connsiteX23" fmla="*/ 4763 w 324905"/>
                      <a:gd name="connsiteY23" fmla="*/ 119063 h 204788"/>
                      <a:gd name="connsiteX24" fmla="*/ 0 w 324905"/>
                      <a:gd name="connsiteY24" fmla="*/ 104775 h 204788"/>
                      <a:gd name="connsiteX25" fmla="*/ 19050 w 324905"/>
                      <a:gd name="connsiteY25" fmla="*/ 42863 h 204788"/>
                      <a:gd name="connsiteX26" fmla="*/ 42863 w 324905"/>
                      <a:gd name="connsiteY26" fmla="*/ 28575 h 204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24905" h="204788">
                        <a:moveTo>
                          <a:pt x="42863" y="28575"/>
                        </a:moveTo>
                        <a:cubicBezTo>
                          <a:pt x="44450" y="20638"/>
                          <a:pt x="43135" y="11498"/>
                          <a:pt x="47625" y="4763"/>
                        </a:cubicBezTo>
                        <a:cubicBezTo>
                          <a:pt x="50410" y="586"/>
                          <a:pt x="56893" y="0"/>
                          <a:pt x="61913" y="0"/>
                        </a:cubicBezTo>
                        <a:cubicBezTo>
                          <a:pt x="73138" y="0"/>
                          <a:pt x="84138" y="3175"/>
                          <a:pt x="95250" y="4763"/>
                        </a:cubicBezTo>
                        <a:cubicBezTo>
                          <a:pt x="147969" y="22336"/>
                          <a:pt x="113804" y="14914"/>
                          <a:pt x="200025" y="9525"/>
                        </a:cubicBezTo>
                        <a:cubicBezTo>
                          <a:pt x="217488" y="11113"/>
                          <a:pt x="235145" y="11241"/>
                          <a:pt x="252413" y="14288"/>
                        </a:cubicBezTo>
                        <a:cubicBezTo>
                          <a:pt x="262300" y="16033"/>
                          <a:pt x="280988" y="23813"/>
                          <a:pt x="280988" y="23813"/>
                        </a:cubicBezTo>
                        <a:cubicBezTo>
                          <a:pt x="282575" y="33338"/>
                          <a:pt x="280959" y="44004"/>
                          <a:pt x="285750" y="52388"/>
                        </a:cubicBezTo>
                        <a:cubicBezTo>
                          <a:pt x="288241" y="56747"/>
                          <a:pt x="295548" y="54905"/>
                          <a:pt x="300038" y="57150"/>
                        </a:cubicBezTo>
                        <a:cubicBezTo>
                          <a:pt x="305157" y="59710"/>
                          <a:pt x="309563" y="63500"/>
                          <a:pt x="314325" y="66675"/>
                        </a:cubicBezTo>
                        <a:cubicBezTo>
                          <a:pt x="317500" y="71438"/>
                          <a:pt x="323612" y="75244"/>
                          <a:pt x="323850" y="80963"/>
                        </a:cubicBezTo>
                        <a:cubicBezTo>
                          <a:pt x="325240" y="114309"/>
                          <a:pt x="326484" y="148430"/>
                          <a:pt x="319088" y="180975"/>
                        </a:cubicBezTo>
                        <a:cubicBezTo>
                          <a:pt x="317637" y="187358"/>
                          <a:pt x="306548" y="185053"/>
                          <a:pt x="300038" y="185738"/>
                        </a:cubicBezTo>
                        <a:cubicBezTo>
                          <a:pt x="276304" y="188236"/>
                          <a:pt x="252413" y="188913"/>
                          <a:pt x="228600" y="190500"/>
                        </a:cubicBezTo>
                        <a:cubicBezTo>
                          <a:pt x="222250" y="192088"/>
                          <a:pt x="215940" y="193843"/>
                          <a:pt x="209550" y="195263"/>
                        </a:cubicBezTo>
                        <a:cubicBezTo>
                          <a:pt x="201648" y="197019"/>
                          <a:pt x="193591" y="198062"/>
                          <a:pt x="185738" y="200025"/>
                        </a:cubicBezTo>
                        <a:cubicBezTo>
                          <a:pt x="180868" y="201243"/>
                          <a:pt x="176213" y="203200"/>
                          <a:pt x="171450" y="204788"/>
                        </a:cubicBezTo>
                        <a:cubicBezTo>
                          <a:pt x="165100" y="200025"/>
                          <a:pt x="158859" y="195114"/>
                          <a:pt x="152400" y="190500"/>
                        </a:cubicBezTo>
                        <a:cubicBezTo>
                          <a:pt x="147743" y="187173"/>
                          <a:pt x="142510" y="184639"/>
                          <a:pt x="138113" y="180975"/>
                        </a:cubicBezTo>
                        <a:cubicBezTo>
                          <a:pt x="132939" y="176663"/>
                          <a:pt x="128999" y="171000"/>
                          <a:pt x="123825" y="166688"/>
                        </a:cubicBezTo>
                        <a:cubicBezTo>
                          <a:pt x="116019" y="160183"/>
                          <a:pt x="105619" y="153881"/>
                          <a:pt x="95250" y="152400"/>
                        </a:cubicBezTo>
                        <a:cubicBezTo>
                          <a:pt x="77892" y="149920"/>
                          <a:pt x="60325" y="149225"/>
                          <a:pt x="42863" y="147638"/>
                        </a:cubicBezTo>
                        <a:cubicBezTo>
                          <a:pt x="31242" y="143764"/>
                          <a:pt x="23520" y="142582"/>
                          <a:pt x="14288" y="133350"/>
                        </a:cubicBezTo>
                        <a:cubicBezTo>
                          <a:pt x="10241" y="129303"/>
                          <a:pt x="7323" y="124182"/>
                          <a:pt x="4763" y="119063"/>
                        </a:cubicBezTo>
                        <a:cubicBezTo>
                          <a:pt x="2518" y="114573"/>
                          <a:pt x="1588" y="109538"/>
                          <a:pt x="0" y="104775"/>
                        </a:cubicBezTo>
                        <a:cubicBezTo>
                          <a:pt x="5433" y="50448"/>
                          <a:pt x="-6518" y="68431"/>
                          <a:pt x="19050" y="42863"/>
                        </a:cubicBezTo>
                        <a:lnTo>
                          <a:pt x="42863" y="28575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40000"/>
                    </a:srgb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endParaRPr lang="ru-RU" sz="800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6" name="Прямоугольник 455"/>
                  <p:cNvSpPr/>
                  <p:nvPr/>
                </p:nvSpPr>
                <p:spPr>
                  <a:xfrm>
                    <a:off x="6789967" y="6011515"/>
                    <a:ext cx="527227" cy="13816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r>
                      <a:rPr lang="ru-RU" sz="8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321/20</a:t>
                    </a:r>
                  </a:p>
                </p:txBody>
              </p:sp>
              <p:sp>
                <p:nvSpPr>
                  <p:cNvPr id="457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9111" y="6567185"/>
                    <a:ext cx="1831079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муниципальное образование</a:t>
                    </a:r>
                  </a:p>
                </p:txBody>
              </p:sp>
              <p:sp>
                <p:nvSpPr>
                  <p:cNvPr id="458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7897" y="4656852"/>
                    <a:ext cx="189649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линии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электропередач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9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66267" y="5973077"/>
                    <a:ext cx="189865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</a:t>
                    </a: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протяженность ЛЭП/ТП (шт.)</a:t>
                    </a:r>
                  </a:p>
                </p:txBody>
              </p:sp>
              <p:sp>
                <p:nvSpPr>
                  <p:cNvPr id="460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29220" y="4063712"/>
                    <a:ext cx="873125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осадки, мм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46" name="Скругленный прямоугольник 445"/>
                <p:cNvSpPr/>
                <p:nvPr/>
              </p:nvSpPr>
              <p:spPr>
                <a:xfrm>
                  <a:off x="9637258" y="6127238"/>
                  <a:ext cx="282820" cy="225201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60%</a:t>
                  </a:r>
                </a:p>
              </p:txBody>
            </p:sp>
            <p:sp>
              <p:nvSpPr>
                <p:cNvPr id="447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08980" y="5925488"/>
                  <a:ext cx="2202328" cy="545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80200" tIns="40101" rIns="80200" bIns="40101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55471">
                    <a:defRPr/>
                  </a:pP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 - </a:t>
                  </a:r>
                  <a:r>
                    <a:rPr lang="ru-RU" altLang="ru-RU" sz="1000" b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износ электроэнергетических </a:t>
                  </a: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систем </a:t>
                  </a:r>
                </a:p>
              </p:txBody>
            </p:sp>
            <p:sp>
              <p:nvSpPr>
                <p:cNvPr id="448" name="Прямоугольник 447"/>
                <p:cNvSpPr/>
                <p:nvPr/>
              </p:nvSpPr>
              <p:spPr>
                <a:xfrm>
                  <a:off x="9438681" y="5747122"/>
                  <a:ext cx="658385" cy="230603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lIns="68571" tIns="34286" rIns="68571" bIns="34286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kern="0" dirty="0">
                      <a:solidFill>
                        <a:prstClr val="black"/>
                      </a:solidFill>
                      <a:cs typeface="Times New Roman" panose="02020603050405020304" pitchFamily="18" charset="0"/>
                    </a:rPr>
                    <a:t>19/330</a:t>
                  </a:r>
                </a:p>
              </p:txBody>
            </p:sp>
            <p:sp>
              <p:nvSpPr>
                <p:cNvPr id="449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25082" y="5647837"/>
                  <a:ext cx="1868848" cy="397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127973" tIns="63988" rIns="127973" bIns="63988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- кол-во домов /населения</a:t>
                  </a:r>
                </a:p>
              </p:txBody>
            </p:sp>
          </p:grpSp>
          <p:sp>
            <p:nvSpPr>
              <p:cNvPr id="441" name="Text Box 97"/>
              <p:cNvSpPr txBox="1">
                <a:spLocks noChangeArrowheads="1"/>
              </p:cNvSpPr>
              <p:nvPr/>
            </p:nvSpPr>
            <p:spPr bwMode="auto">
              <a:xfrm>
                <a:off x="7335606" y="5464351"/>
                <a:ext cx="1948620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количество </a:t>
                </a:r>
                <a:r>
                  <a:rPr lang="ru-RU" altLang="ru-RU" sz="1000" b="0" kern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осадков (УГМС), </a:t>
                </a: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мм</a:t>
                </a:r>
              </a:p>
            </p:txBody>
          </p:sp>
          <p:sp>
            <p:nvSpPr>
              <p:cNvPr id="442" name="TextBox 23"/>
              <p:cNvSpPr txBox="1"/>
              <p:nvPr/>
            </p:nvSpPr>
            <p:spPr>
              <a:xfrm>
                <a:off x="7029503" y="5479167"/>
                <a:ext cx="383894" cy="181793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ru-RU" sz="1000" kern="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43" name="TextBox 23"/>
              <p:cNvSpPr txBox="1"/>
              <p:nvPr/>
            </p:nvSpPr>
            <p:spPr>
              <a:xfrm>
                <a:off x="7041092" y="5647261"/>
                <a:ext cx="372305" cy="181793"/>
              </a:xfrm>
              <a:prstGeom prst="rect">
                <a:avLst/>
              </a:prstGeom>
              <a:solidFill>
                <a:srgbClr val="FF9900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kern="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15</a:t>
                </a:r>
                <a:endParaRPr lang="ru-RU" sz="1000" kern="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4" name="Text Box 97"/>
              <p:cNvSpPr txBox="1">
                <a:spLocks noChangeArrowheads="1"/>
              </p:cNvSpPr>
              <p:nvPr/>
            </p:nvSpPr>
            <p:spPr bwMode="auto">
              <a:xfrm>
                <a:off x="7449857" y="5637358"/>
                <a:ext cx="1659776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порывы ветра (УГМС), м/с</a:t>
                </a:r>
              </a:p>
            </p:txBody>
          </p:sp>
        </p:grpSp>
        <p:pic>
          <p:nvPicPr>
            <p:cNvPr id="437" name="Рисунок 43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99635" y="5141222"/>
              <a:ext cx="649048" cy="1206564"/>
            </a:xfrm>
            <a:prstGeom prst="rect">
              <a:avLst/>
            </a:prstGeom>
          </p:spPr>
        </p:pic>
        <p:pic>
          <p:nvPicPr>
            <p:cNvPr id="438" name="Рисунок 43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97604" y="4711550"/>
              <a:ext cx="2310493" cy="215263"/>
            </a:xfrm>
            <a:prstGeom prst="rect">
              <a:avLst/>
            </a:prstGeom>
          </p:spPr>
        </p:pic>
      </p:grpSp>
      <p:sp>
        <p:nvSpPr>
          <p:cNvPr id="409" name="Rectangle 152"/>
          <p:cNvSpPr>
            <a:spLocks noChangeArrowheads="1"/>
          </p:cNvSpPr>
          <p:nvPr/>
        </p:nvSpPr>
        <p:spPr bwMode="auto">
          <a:xfrm>
            <a:off x="10457241" y="6311578"/>
            <a:ext cx="1728000" cy="538609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 по Краснодарскому краю</a:t>
            </a:r>
            <a:endParaRPr lang="ru-RU" altLang="ru-RU" sz="700" i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АРМ № 7</a:t>
            </a:r>
          </a:p>
          <a:p>
            <a:pPr lvl="0" defTabSz="1727942">
              <a:spcBef>
                <a:spcPct val="0"/>
              </a:spcBef>
            </a:pP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15:00 13.11.2023 </a:t>
            </a:r>
            <a:endParaRPr lang="ru-RU" alt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Исп. </a:t>
            </a: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А.В. Попов</a:t>
            </a:r>
            <a:endParaRPr lang="ru-RU" alt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Тел. 3220-5507</a:t>
            </a:r>
          </a:p>
        </p:txBody>
      </p:sp>
      <p:grpSp>
        <p:nvGrpSpPr>
          <p:cNvPr id="410" name="Группа 409"/>
          <p:cNvGrpSpPr/>
          <p:nvPr/>
        </p:nvGrpSpPr>
        <p:grpSpPr>
          <a:xfrm>
            <a:off x="6340108" y="3334106"/>
            <a:ext cx="1581368" cy="723767"/>
            <a:chOff x="406713" y="1180365"/>
            <a:chExt cx="1581368" cy="723767"/>
          </a:xfrm>
        </p:grpSpPr>
        <p:cxnSp>
          <p:nvCxnSpPr>
            <p:cNvPr id="411" name="Прямая соединительная линия 410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2" name="Прямая соединительная линия 411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3" name="Скругленный прямоугольник 412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15%</a:t>
              </a:r>
            </a:p>
          </p:txBody>
        </p:sp>
        <p:sp>
          <p:nvSpPr>
            <p:cNvPr id="414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50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415" name="Прямоугольник 414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984/1336 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6" name="Прямоугольник 415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50362/497806 </a:t>
              </a:r>
              <a:endParaRPr lang="ru-RU" sz="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7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/>
                <a:t>г. Сочи</a:t>
              </a:r>
            </a:p>
          </p:txBody>
        </p:sp>
        <p:sp>
          <p:nvSpPr>
            <p:cNvPr id="418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20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665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9985</TotalTime>
  <Words>870</Words>
  <Application>Microsoft Office PowerPoint</Application>
  <PresentationFormat>Широкоэкранный</PresentationFormat>
  <Paragraphs>318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Родионов Александр Александрович</dc:creator>
  <cp:lastModifiedBy>ARM_9</cp:lastModifiedBy>
  <cp:revision>930</cp:revision>
  <cp:lastPrinted>2023-11-11T22:13:35Z</cp:lastPrinted>
  <dcterms:created xsi:type="dcterms:W3CDTF">2019-08-03T04:06:07Z</dcterms:created>
  <dcterms:modified xsi:type="dcterms:W3CDTF">2023-11-13T13:31:42Z</dcterms:modified>
</cp:coreProperties>
</file>